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0"/>
  </p:notesMasterIdLst>
  <p:sldIdLst>
    <p:sldId id="256" r:id="rId2"/>
    <p:sldId id="257" r:id="rId3"/>
    <p:sldId id="258" r:id="rId4"/>
    <p:sldId id="260" r:id="rId5"/>
    <p:sldId id="261" r:id="rId6"/>
    <p:sldId id="272" r:id="rId7"/>
    <p:sldId id="262" r:id="rId8"/>
    <p:sldId id="263" r:id="rId9"/>
    <p:sldId id="269" r:id="rId10"/>
    <p:sldId id="270" r:id="rId11"/>
    <p:sldId id="271" r:id="rId12"/>
    <p:sldId id="264" r:id="rId13"/>
    <p:sldId id="265" r:id="rId14"/>
    <p:sldId id="273" r:id="rId15"/>
    <p:sldId id="266" r:id="rId16"/>
    <p:sldId id="267" r:id="rId17"/>
    <p:sldId id="268" r:id="rId18"/>
    <p:sldId id="274"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snapToGrid="0">
      <p:cViewPr varScale="1">
        <p:scale>
          <a:sx n="70" d="100"/>
          <a:sy n="70" d="100"/>
        </p:scale>
        <p:origin x="7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88AEEB-4C6F-4F72-9915-B8EC00688C0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C014CD3E-A7C9-4370-A8CC-560CB196BE13}">
      <dgm:prSet phldrT="[Metin]"/>
      <dgm:spPr/>
      <dgm:t>
        <a:bodyPr/>
        <a:lstStyle/>
        <a:p>
          <a:r>
            <a:rPr lang="tr-TR" dirty="0" smtClean="0"/>
            <a:t>SAĞLIK HİZMETLERİ ALANI</a:t>
          </a:r>
          <a:endParaRPr lang="tr-TR" dirty="0"/>
        </a:p>
      </dgm:t>
    </dgm:pt>
    <dgm:pt modelId="{8FEBFE2E-B54B-4390-A550-8BBBD0F762AD}" type="parTrans" cxnId="{25861656-A50D-4699-A568-ECBAF90CCE69}">
      <dgm:prSet/>
      <dgm:spPr/>
      <dgm:t>
        <a:bodyPr/>
        <a:lstStyle/>
        <a:p>
          <a:endParaRPr lang="tr-TR"/>
        </a:p>
      </dgm:t>
    </dgm:pt>
    <dgm:pt modelId="{2B3172DC-5520-4BB6-A5E5-F4C69AFCEFCF}" type="sibTrans" cxnId="{25861656-A50D-4699-A568-ECBAF90CCE69}">
      <dgm:prSet/>
      <dgm:spPr/>
      <dgm:t>
        <a:bodyPr/>
        <a:lstStyle/>
        <a:p>
          <a:endParaRPr lang="tr-TR"/>
        </a:p>
      </dgm:t>
    </dgm:pt>
    <dgm:pt modelId="{FEAC4DE2-68F2-4576-9BE6-6AD48272A6A9}">
      <dgm:prSet phldrT="[Metin]"/>
      <dgm:spPr/>
      <dgm:t>
        <a:bodyPr/>
        <a:lstStyle/>
        <a:p>
          <a:r>
            <a:rPr lang="tr-TR" dirty="0" smtClean="0"/>
            <a:t>HEMŞİRE YARDIMCILIĞI DALI</a:t>
          </a:r>
          <a:endParaRPr lang="tr-TR" dirty="0"/>
        </a:p>
      </dgm:t>
    </dgm:pt>
    <dgm:pt modelId="{33FDDE3D-066F-4228-881A-9AB885F16ED2}" type="parTrans" cxnId="{4BFB6E95-426B-48CC-A514-8EE48400E751}">
      <dgm:prSet/>
      <dgm:spPr/>
      <dgm:t>
        <a:bodyPr/>
        <a:lstStyle/>
        <a:p>
          <a:endParaRPr lang="tr-TR"/>
        </a:p>
      </dgm:t>
    </dgm:pt>
    <dgm:pt modelId="{0B117175-358C-4202-B519-C49F2C7704BC}" type="sibTrans" cxnId="{4BFB6E95-426B-48CC-A514-8EE48400E751}">
      <dgm:prSet/>
      <dgm:spPr/>
      <dgm:t>
        <a:bodyPr/>
        <a:lstStyle/>
        <a:p>
          <a:endParaRPr lang="tr-TR"/>
        </a:p>
      </dgm:t>
    </dgm:pt>
    <dgm:pt modelId="{2ECBB8AE-C1FF-46C7-83E1-CD34D0B1052D}">
      <dgm:prSet phldrT="[Metin]"/>
      <dgm:spPr/>
      <dgm:t>
        <a:bodyPr/>
        <a:lstStyle/>
        <a:p>
          <a:r>
            <a:rPr lang="tr-TR" dirty="0" smtClean="0"/>
            <a:t>EBE YARDIMCILIĞI DALI</a:t>
          </a:r>
          <a:endParaRPr lang="tr-TR" dirty="0"/>
        </a:p>
      </dgm:t>
    </dgm:pt>
    <dgm:pt modelId="{0620B98D-30BD-4D97-B473-21230592199F}" type="parTrans" cxnId="{AF1E5BEE-6B48-4A31-A3A9-4220DE879615}">
      <dgm:prSet/>
      <dgm:spPr/>
      <dgm:t>
        <a:bodyPr/>
        <a:lstStyle/>
        <a:p>
          <a:endParaRPr lang="tr-TR"/>
        </a:p>
      </dgm:t>
    </dgm:pt>
    <dgm:pt modelId="{A74A6C72-0377-416B-A33A-8993F194CB80}" type="sibTrans" cxnId="{AF1E5BEE-6B48-4A31-A3A9-4220DE879615}">
      <dgm:prSet/>
      <dgm:spPr/>
      <dgm:t>
        <a:bodyPr/>
        <a:lstStyle/>
        <a:p>
          <a:endParaRPr lang="tr-TR"/>
        </a:p>
      </dgm:t>
    </dgm:pt>
    <dgm:pt modelId="{CC3BD7E4-165E-41D8-AC4B-764F09E14E28}">
      <dgm:prSet phldrT="[Metin]"/>
      <dgm:spPr/>
      <dgm:t>
        <a:bodyPr/>
        <a:lstStyle/>
        <a:p>
          <a:r>
            <a:rPr lang="tr-TR" dirty="0" smtClean="0"/>
            <a:t>SAĞLIK BAKIMTEKNİSYENLİĞİ DALI</a:t>
          </a:r>
          <a:endParaRPr lang="tr-TR" dirty="0"/>
        </a:p>
      </dgm:t>
    </dgm:pt>
    <dgm:pt modelId="{BB77B01D-C192-418D-9EB7-A59376FE32A0}" type="parTrans" cxnId="{82569C42-0CD6-41AE-9C52-DD5C46165A5D}">
      <dgm:prSet/>
      <dgm:spPr/>
      <dgm:t>
        <a:bodyPr/>
        <a:lstStyle/>
        <a:p>
          <a:endParaRPr lang="tr-TR"/>
        </a:p>
      </dgm:t>
    </dgm:pt>
    <dgm:pt modelId="{AE9BB8C7-8A31-4BD9-A584-3F2F583CCF92}" type="sibTrans" cxnId="{82569C42-0CD6-41AE-9C52-DD5C46165A5D}">
      <dgm:prSet/>
      <dgm:spPr/>
      <dgm:t>
        <a:bodyPr/>
        <a:lstStyle/>
        <a:p>
          <a:endParaRPr lang="tr-TR"/>
        </a:p>
      </dgm:t>
    </dgm:pt>
    <dgm:pt modelId="{EA8F19C0-9A4E-4E99-A9A4-3FD63034DA58}" type="pres">
      <dgm:prSet presAssocID="{F788AEEB-4C6F-4F72-9915-B8EC00688C02}" presName="Name0" presStyleCnt="0">
        <dgm:presLayoutVars>
          <dgm:chPref val="1"/>
          <dgm:dir/>
          <dgm:animOne val="branch"/>
          <dgm:animLvl val="lvl"/>
          <dgm:resizeHandles val="exact"/>
        </dgm:presLayoutVars>
      </dgm:prSet>
      <dgm:spPr/>
      <dgm:t>
        <a:bodyPr/>
        <a:lstStyle/>
        <a:p>
          <a:endParaRPr lang="tr-TR"/>
        </a:p>
      </dgm:t>
    </dgm:pt>
    <dgm:pt modelId="{C7642F6F-F1AE-4FB6-AA2D-7FCBF23A13E5}" type="pres">
      <dgm:prSet presAssocID="{C014CD3E-A7C9-4370-A8CC-560CB196BE13}" presName="root1" presStyleCnt="0"/>
      <dgm:spPr/>
    </dgm:pt>
    <dgm:pt modelId="{C5894A51-C44D-48D7-B41C-291CB2FFECA1}" type="pres">
      <dgm:prSet presAssocID="{C014CD3E-A7C9-4370-A8CC-560CB196BE13}" presName="LevelOneTextNode" presStyleLbl="node0" presStyleIdx="0" presStyleCnt="1" custLinFactNeighborX="-12249" custLinFactNeighborY="-1995">
        <dgm:presLayoutVars>
          <dgm:chPref val="3"/>
        </dgm:presLayoutVars>
      </dgm:prSet>
      <dgm:spPr/>
      <dgm:t>
        <a:bodyPr/>
        <a:lstStyle/>
        <a:p>
          <a:endParaRPr lang="tr-TR"/>
        </a:p>
      </dgm:t>
    </dgm:pt>
    <dgm:pt modelId="{DB7D451C-2384-466F-9027-95C50D6B110A}" type="pres">
      <dgm:prSet presAssocID="{C014CD3E-A7C9-4370-A8CC-560CB196BE13}" presName="level2hierChild" presStyleCnt="0"/>
      <dgm:spPr/>
    </dgm:pt>
    <dgm:pt modelId="{A55F2FAF-7E73-4A5F-9DE9-A747A5DB04FF}" type="pres">
      <dgm:prSet presAssocID="{33FDDE3D-066F-4228-881A-9AB885F16ED2}" presName="conn2-1" presStyleLbl="parChTrans1D2" presStyleIdx="0" presStyleCnt="3"/>
      <dgm:spPr/>
      <dgm:t>
        <a:bodyPr/>
        <a:lstStyle/>
        <a:p>
          <a:endParaRPr lang="tr-TR"/>
        </a:p>
      </dgm:t>
    </dgm:pt>
    <dgm:pt modelId="{3529D331-8B35-434D-8E24-9B2C4710CE4E}" type="pres">
      <dgm:prSet presAssocID="{33FDDE3D-066F-4228-881A-9AB885F16ED2}" presName="connTx" presStyleLbl="parChTrans1D2" presStyleIdx="0" presStyleCnt="3"/>
      <dgm:spPr/>
      <dgm:t>
        <a:bodyPr/>
        <a:lstStyle/>
        <a:p>
          <a:endParaRPr lang="tr-TR"/>
        </a:p>
      </dgm:t>
    </dgm:pt>
    <dgm:pt modelId="{212FCBCF-5056-4FF6-BC27-AA6B84443578}" type="pres">
      <dgm:prSet presAssocID="{FEAC4DE2-68F2-4576-9BE6-6AD48272A6A9}" presName="root2" presStyleCnt="0"/>
      <dgm:spPr/>
    </dgm:pt>
    <dgm:pt modelId="{07FA8F47-2D3C-497F-8A33-7253376D88E8}" type="pres">
      <dgm:prSet presAssocID="{FEAC4DE2-68F2-4576-9BE6-6AD48272A6A9}" presName="LevelTwoTextNode" presStyleLbl="node2" presStyleIdx="0" presStyleCnt="3">
        <dgm:presLayoutVars>
          <dgm:chPref val="3"/>
        </dgm:presLayoutVars>
      </dgm:prSet>
      <dgm:spPr/>
      <dgm:t>
        <a:bodyPr/>
        <a:lstStyle/>
        <a:p>
          <a:endParaRPr lang="tr-TR"/>
        </a:p>
      </dgm:t>
    </dgm:pt>
    <dgm:pt modelId="{D6792D13-80BB-4FFC-8859-AA36910152F5}" type="pres">
      <dgm:prSet presAssocID="{FEAC4DE2-68F2-4576-9BE6-6AD48272A6A9}" presName="level3hierChild" presStyleCnt="0"/>
      <dgm:spPr/>
    </dgm:pt>
    <dgm:pt modelId="{EDF83B5E-6C56-4D39-B431-FBEA9E172894}" type="pres">
      <dgm:prSet presAssocID="{0620B98D-30BD-4D97-B473-21230592199F}" presName="conn2-1" presStyleLbl="parChTrans1D2" presStyleIdx="1" presStyleCnt="3"/>
      <dgm:spPr/>
      <dgm:t>
        <a:bodyPr/>
        <a:lstStyle/>
        <a:p>
          <a:endParaRPr lang="tr-TR"/>
        </a:p>
      </dgm:t>
    </dgm:pt>
    <dgm:pt modelId="{6CFF03CF-20F8-42D6-8C46-41EB113D762E}" type="pres">
      <dgm:prSet presAssocID="{0620B98D-30BD-4D97-B473-21230592199F}" presName="connTx" presStyleLbl="parChTrans1D2" presStyleIdx="1" presStyleCnt="3"/>
      <dgm:spPr/>
      <dgm:t>
        <a:bodyPr/>
        <a:lstStyle/>
        <a:p>
          <a:endParaRPr lang="tr-TR"/>
        </a:p>
      </dgm:t>
    </dgm:pt>
    <dgm:pt modelId="{1BDEF7B4-2886-4FC0-81E5-6033F46E4F68}" type="pres">
      <dgm:prSet presAssocID="{2ECBB8AE-C1FF-46C7-83E1-CD34D0B1052D}" presName="root2" presStyleCnt="0"/>
      <dgm:spPr/>
    </dgm:pt>
    <dgm:pt modelId="{52F8ED92-9F8F-4333-A0A5-9EE4F578E25B}" type="pres">
      <dgm:prSet presAssocID="{2ECBB8AE-C1FF-46C7-83E1-CD34D0B1052D}" presName="LevelTwoTextNode" presStyleLbl="node2" presStyleIdx="1" presStyleCnt="3">
        <dgm:presLayoutVars>
          <dgm:chPref val="3"/>
        </dgm:presLayoutVars>
      </dgm:prSet>
      <dgm:spPr/>
      <dgm:t>
        <a:bodyPr/>
        <a:lstStyle/>
        <a:p>
          <a:endParaRPr lang="tr-TR"/>
        </a:p>
      </dgm:t>
    </dgm:pt>
    <dgm:pt modelId="{DEDD0BD9-8DF3-4CC4-8CF6-FD3E11F9DFC9}" type="pres">
      <dgm:prSet presAssocID="{2ECBB8AE-C1FF-46C7-83E1-CD34D0B1052D}" presName="level3hierChild" presStyleCnt="0"/>
      <dgm:spPr/>
    </dgm:pt>
    <dgm:pt modelId="{40C347F2-32A1-48F7-B486-2FECAF8A9F7B}" type="pres">
      <dgm:prSet presAssocID="{BB77B01D-C192-418D-9EB7-A59376FE32A0}" presName="conn2-1" presStyleLbl="parChTrans1D2" presStyleIdx="2" presStyleCnt="3"/>
      <dgm:spPr/>
      <dgm:t>
        <a:bodyPr/>
        <a:lstStyle/>
        <a:p>
          <a:endParaRPr lang="tr-TR"/>
        </a:p>
      </dgm:t>
    </dgm:pt>
    <dgm:pt modelId="{CFB352D2-36D3-4B75-8854-D8350839F1DB}" type="pres">
      <dgm:prSet presAssocID="{BB77B01D-C192-418D-9EB7-A59376FE32A0}" presName="connTx" presStyleLbl="parChTrans1D2" presStyleIdx="2" presStyleCnt="3"/>
      <dgm:spPr/>
      <dgm:t>
        <a:bodyPr/>
        <a:lstStyle/>
        <a:p>
          <a:endParaRPr lang="tr-TR"/>
        </a:p>
      </dgm:t>
    </dgm:pt>
    <dgm:pt modelId="{E7AFE171-AAB8-42D1-AD58-E27819D76273}" type="pres">
      <dgm:prSet presAssocID="{CC3BD7E4-165E-41D8-AC4B-764F09E14E28}" presName="root2" presStyleCnt="0"/>
      <dgm:spPr/>
    </dgm:pt>
    <dgm:pt modelId="{BA2B61AF-9351-4E7F-B82A-A897A1E41C65}" type="pres">
      <dgm:prSet presAssocID="{CC3BD7E4-165E-41D8-AC4B-764F09E14E28}" presName="LevelTwoTextNode" presStyleLbl="node2" presStyleIdx="2" presStyleCnt="3">
        <dgm:presLayoutVars>
          <dgm:chPref val="3"/>
        </dgm:presLayoutVars>
      </dgm:prSet>
      <dgm:spPr/>
      <dgm:t>
        <a:bodyPr/>
        <a:lstStyle/>
        <a:p>
          <a:endParaRPr lang="tr-TR"/>
        </a:p>
      </dgm:t>
    </dgm:pt>
    <dgm:pt modelId="{45E2A0DF-CC8F-44D2-9C7B-F0C9DD66417D}" type="pres">
      <dgm:prSet presAssocID="{CC3BD7E4-165E-41D8-AC4B-764F09E14E28}" presName="level3hierChild" presStyleCnt="0"/>
      <dgm:spPr/>
    </dgm:pt>
  </dgm:ptLst>
  <dgm:cxnLst>
    <dgm:cxn modelId="{B16C1F65-2AB5-4A69-B956-13B3C1DBDAC4}" type="presOf" srcId="{33FDDE3D-066F-4228-881A-9AB885F16ED2}" destId="{3529D331-8B35-434D-8E24-9B2C4710CE4E}" srcOrd="1" destOrd="0" presId="urn:microsoft.com/office/officeart/2008/layout/HorizontalMultiLevelHierarchy"/>
    <dgm:cxn modelId="{82569C42-0CD6-41AE-9C52-DD5C46165A5D}" srcId="{C014CD3E-A7C9-4370-A8CC-560CB196BE13}" destId="{CC3BD7E4-165E-41D8-AC4B-764F09E14E28}" srcOrd="2" destOrd="0" parTransId="{BB77B01D-C192-418D-9EB7-A59376FE32A0}" sibTransId="{AE9BB8C7-8A31-4BD9-A584-3F2F583CCF92}"/>
    <dgm:cxn modelId="{D89930E4-E333-4FDE-9730-467F40D3F1BC}" type="presOf" srcId="{F788AEEB-4C6F-4F72-9915-B8EC00688C02}" destId="{EA8F19C0-9A4E-4E99-A9A4-3FD63034DA58}" srcOrd="0" destOrd="0" presId="urn:microsoft.com/office/officeart/2008/layout/HorizontalMultiLevelHierarchy"/>
    <dgm:cxn modelId="{D3950019-8031-465B-8573-0B03EA4C56B1}" type="presOf" srcId="{C014CD3E-A7C9-4370-A8CC-560CB196BE13}" destId="{C5894A51-C44D-48D7-B41C-291CB2FFECA1}" srcOrd="0" destOrd="0" presId="urn:microsoft.com/office/officeart/2008/layout/HorizontalMultiLevelHierarchy"/>
    <dgm:cxn modelId="{70FE6504-8668-4155-8275-E1A61775F3C4}" type="presOf" srcId="{BB77B01D-C192-418D-9EB7-A59376FE32A0}" destId="{40C347F2-32A1-48F7-B486-2FECAF8A9F7B}" srcOrd="0" destOrd="0" presId="urn:microsoft.com/office/officeart/2008/layout/HorizontalMultiLevelHierarchy"/>
    <dgm:cxn modelId="{AF1E5BEE-6B48-4A31-A3A9-4220DE879615}" srcId="{C014CD3E-A7C9-4370-A8CC-560CB196BE13}" destId="{2ECBB8AE-C1FF-46C7-83E1-CD34D0B1052D}" srcOrd="1" destOrd="0" parTransId="{0620B98D-30BD-4D97-B473-21230592199F}" sibTransId="{A74A6C72-0377-416B-A33A-8993F194CB80}"/>
    <dgm:cxn modelId="{25861656-A50D-4699-A568-ECBAF90CCE69}" srcId="{F788AEEB-4C6F-4F72-9915-B8EC00688C02}" destId="{C014CD3E-A7C9-4370-A8CC-560CB196BE13}" srcOrd="0" destOrd="0" parTransId="{8FEBFE2E-B54B-4390-A550-8BBBD0F762AD}" sibTransId="{2B3172DC-5520-4BB6-A5E5-F4C69AFCEFCF}"/>
    <dgm:cxn modelId="{5F905AAE-A730-4EEB-864B-CEEE3AAD20F9}" type="presOf" srcId="{0620B98D-30BD-4D97-B473-21230592199F}" destId="{6CFF03CF-20F8-42D6-8C46-41EB113D762E}" srcOrd="1" destOrd="0" presId="urn:microsoft.com/office/officeart/2008/layout/HorizontalMultiLevelHierarchy"/>
    <dgm:cxn modelId="{C5F37990-68D1-44D5-B4A2-AE6E161BFDBF}" type="presOf" srcId="{2ECBB8AE-C1FF-46C7-83E1-CD34D0B1052D}" destId="{52F8ED92-9F8F-4333-A0A5-9EE4F578E25B}" srcOrd="0" destOrd="0" presId="urn:microsoft.com/office/officeart/2008/layout/HorizontalMultiLevelHierarchy"/>
    <dgm:cxn modelId="{4BFB6E95-426B-48CC-A514-8EE48400E751}" srcId="{C014CD3E-A7C9-4370-A8CC-560CB196BE13}" destId="{FEAC4DE2-68F2-4576-9BE6-6AD48272A6A9}" srcOrd="0" destOrd="0" parTransId="{33FDDE3D-066F-4228-881A-9AB885F16ED2}" sibTransId="{0B117175-358C-4202-B519-C49F2C7704BC}"/>
    <dgm:cxn modelId="{2C3D8F2A-A9C3-4E9E-8AB2-9624E366AFD7}" type="presOf" srcId="{BB77B01D-C192-418D-9EB7-A59376FE32A0}" destId="{CFB352D2-36D3-4B75-8854-D8350839F1DB}" srcOrd="1" destOrd="0" presId="urn:microsoft.com/office/officeart/2008/layout/HorizontalMultiLevelHierarchy"/>
    <dgm:cxn modelId="{A917BEAD-BF44-4168-B78A-8C504FFCE164}" type="presOf" srcId="{CC3BD7E4-165E-41D8-AC4B-764F09E14E28}" destId="{BA2B61AF-9351-4E7F-B82A-A897A1E41C65}" srcOrd="0" destOrd="0" presId="urn:microsoft.com/office/officeart/2008/layout/HorizontalMultiLevelHierarchy"/>
    <dgm:cxn modelId="{16FB76DD-A94A-4A50-979C-462C68173966}" type="presOf" srcId="{FEAC4DE2-68F2-4576-9BE6-6AD48272A6A9}" destId="{07FA8F47-2D3C-497F-8A33-7253376D88E8}" srcOrd="0" destOrd="0" presId="urn:microsoft.com/office/officeart/2008/layout/HorizontalMultiLevelHierarchy"/>
    <dgm:cxn modelId="{EE49D336-2802-4522-9024-8373E16756CB}" type="presOf" srcId="{0620B98D-30BD-4D97-B473-21230592199F}" destId="{EDF83B5E-6C56-4D39-B431-FBEA9E172894}" srcOrd="0" destOrd="0" presId="urn:microsoft.com/office/officeart/2008/layout/HorizontalMultiLevelHierarchy"/>
    <dgm:cxn modelId="{3E8F9357-D9BC-47FB-A2A1-8DEA19DCED53}" type="presOf" srcId="{33FDDE3D-066F-4228-881A-9AB885F16ED2}" destId="{A55F2FAF-7E73-4A5F-9DE9-A747A5DB04FF}" srcOrd="0" destOrd="0" presId="urn:microsoft.com/office/officeart/2008/layout/HorizontalMultiLevelHierarchy"/>
    <dgm:cxn modelId="{866D9A62-FDB6-4311-AA19-CB755332DAC1}" type="presParOf" srcId="{EA8F19C0-9A4E-4E99-A9A4-3FD63034DA58}" destId="{C7642F6F-F1AE-4FB6-AA2D-7FCBF23A13E5}" srcOrd="0" destOrd="0" presId="urn:microsoft.com/office/officeart/2008/layout/HorizontalMultiLevelHierarchy"/>
    <dgm:cxn modelId="{973EECC6-4396-4EBF-AEE9-A513D95CDF42}" type="presParOf" srcId="{C7642F6F-F1AE-4FB6-AA2D-7FCBF23A13E5}" destId="{C5894A51-C44D-48D7-B41C-291CB2FFECA1}" srcOrd="0" destOrd="0" presId="urn:microsoft.com/office/officeart/2008/layout/HorizontalMultiLevelHierarchy"/>
    <dgm:cxn modelId="{F0FB5952-4802-45F5-B337-12D29F4A3F4C}" type="presParOf" srcId="{C7642F6F-F1AE-4FB6-AA2D-7FCBF23A13E5}" destId="{DB7D451C-2384-466F-9027-95C50D6B110A}" srcOrd="1" destOrd="0" presId="urn:microsoft.com/office/officeart/2008/layout/HorizontalMultiLevelHierarchy"/>
    <dgm:cxn modelId="{5DCAD1D1-52B3-4798-8A2D-8A2CF0D89BAD}" type="presParOf" srcId="{DB7D451C-2384-466F-9027-95C50D6B110A}" destId="{A55F2FAF-7E73-4A5F-9DE9-A747A5DB04FF}" srcOrd="0" destOrd="0" presId="urn:microsoft.com/office/officeart/2008/layout/HorizontalMultiLevelHierarchy"/>
    <dgm:cxn modelId="{A8C11EBC-8A0D-48F4-8F0D-B96FF2232511}" type="presParOf" srcId="{A55F2FAF-7E73-4A5F-9DE9-A747A5DB04FF}" destId="{3529D331-8B35-434D-8E24-9B2C4710CE4E}" srcOrd="0" destOrd="0" presId="urn:microsoft.com/office/officeart/2008/layout/HorizontalMultiLevelHierarchy"/>
    <dgm:cxn modelId="{2797CA59-6A06-4685-A185-54EC739C71E3}" type="presParOf" srcId="{DB7D451C-2384-466F-9027-95C50D6B110A}" destId="{212FCBCF-5056-4FF6-BC27-AA6B84443578}" srcOrd="1" destOrd="0" presId="urn:microsoft.com/office/officeart/2008/layout/HorizontalMultiLevelHierarchy"/>
    <dgm:cxn modelId="{14B0EB61-9C16-4D81-BC20-743553ACD096}" type="presParOf" srcId="{212FCBCF-5056-4FF6-BC27-AA6B84443578}" destId="{07FA8F47-2D3C-497F-8A33-7253376D88E8}" srcOrd="0" destOrd="0" presId="urn:microsoft.com/office/officeart/2008/layout/HorizontalMultiLevelHierarchy"/>
    <dgm:cxn modelId="{C62E7797-15CB-44E1-B9BA-F8010962B0AE}" type="presParOf" srcId="{212FCBCF-5056-4FF6-BC27-AA6B84443578}" destId="{D6792D13-80BB-4FFC-8859-AA36910152F5}" srcOrd="1" destOrd="0" presId="urn:microsoft.com/office/officeart/2008/layout/HorizontalMultiLevelHierarchy"/>
    <dgm:cxn modelId="{CDC6165A-E48F-4572-A704-0AFB09318630}" type="presParOf" srcId="{DB7D451C-2384-466F-9027-95C50D6B110A}" destId="{EDF83B5E-6C56-4D39-B431-FBEA9E172894}" srcOrd="2" destOrd="0" presId="urn:microsoft.com/office/officeart/2008/layout/HorizontalMultiLevelHierarchy"/>
    <dgm:cxn modelId="{FF7F01AE-49B0-4A40-9B65-1F5303233C95}" type="presParOf" srcId="{EDF83B5E-6C56-4D39-B431-FBEA9E172894}" destId="{6CFF03CF-20F8-42D6-8C46-41EB113D762E}" srcOrd="0" destOrd="0" presId="urn:microsoft.com/office/officeart/2008/layout/HorizontalMultiLevelHierarchy"/>
    <dgm:cxn modelId="{AF117F10-B3BA-4333-8940-0398A08A414E}" type="presParOf" srcId="{DB7D451C-2384-466F-9027-95C50D6B110A}" destId="{1BDEF7B4-2886-4FC0-81E5-6033F46E4F68}" srcOrd="3" destOrd="0" presId="urn:microsoft.com/office/officeart/2008/layout/HorizontalMultiLevelHierarchy"/>
    <dgm:cxn modelId="{8A3EEE3E-80D4-442B-A860-76A207CEAD41}" type="presParOf" srcId="{1BDEF7B4-2886-4FC0-81E5-6033F46E4F68}" destId="{52F8ED92-9F8F-4333-A0A5-9EE4F578E25B}" srcOrd="0" destOrd="0" presId="urn:microsoft.com/office/officeart/2008/layout/HorizontalMultiLevelHierarchy"/>
    <dgm:cxn modelId="{118703E9-1C2C-449B-826D-E7DEB8A681BC}" type="presParOf" srcId="{1BDEF7B4-2886-4FC0-81E5-6033F46E4F68}" destId="{DEDD0BD9-8DF3-4CC4-8CF6-FD3E11F9DFC9}" srcOrd="1" destOrd="0" presId="urn:microsoft.com/office/officeart/2008/layout/HorizontalMultiLevelHierarchy"/>
    <dgm:cxn modelId="{0E49CF44-63EA-41BF-B443-2A424CFC1BE1}" type="presParOf" srcId="{DB7D451C-2384-466F-9027-95C50D6B110A}" destId="{40C347F2-32A1-48F7-B486-2FECAF8A9F7B}" srcOrd="4" destOrd="0" presId="urn:microsoft.com/office/officeart/2008/layout/HorizontalMultiLevelHierarchy"/>
    <dgm:cxn modelId="{17E6E25F-7D79-450C-A4F0-66CC8DC2C5B9}" type="presParOf" srcId="{40C347F2-32A1-48F7-B486-2FECAF8A9F7B}" destId="{CFB352D2-36D3-4B75-8854-D8350839F1DB}" srcOrd="0" destOrd="0" presId="urn:microsoft.com/office/officeart/2008/layout/HorizontalMultiLevelHierarchy"/>
    <dgm:cxn modelId="{574B7D4F-85ED-4EAE-A8D6-70BC69D0247F}" type="presParOf" srcId="{DB7D451C-2384-466F-9027-95C50D6B110A}" destId="{E7AFE171-AAB8-42D1-AD58-E27819D76273}" srcOrd="5" destOrd="0" presId="urn:microsoft.com/office/officeart/2008/layout/HorizontalMultiLevelHierarchy"/>
    <dgm:cxn modelId="{B500684A-8183-413A-BE8D-38DCD78F4B89}" type="presParOf" srcId="{E7AFE171-AAB8-42D1-AD58-E27819D76273}" destId="{BA2B61AF-9351-4E7F-B82A-A897A1E41C65}" srcOrd="0" destOrd="0" presId="urn:microsoft.com/office/officeart/2008/layout/HorizontalMultiLevelHierarchy"/>
    <dgm:cxn modelId="{26ACB25B-1A85-4E3B-8078-5BC60BF2DDF8}" type="presParOf" srcId="{E7AFE171-AAB8-42D1-AD58-E27819D76273}" destId="{45E2A0DF-CC8F-44D2-9C7B-F0C9DD66417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347F2-32A1-48F7-B486-2FECAF8A9F7B}">
      <dsp:nvSpPr>
        <dsp:cNvPr id="0" name=""/>
        <dsp:cNvSpPr/>
      </dsp:nvSpPr>
      <dsp:spPr>
        <a:xfrm>
          <a:off x="2687968" y="2298068"/>
          <a:ext cx="679828" cy="1091582"/>
        </a:xfrm>
        <a:custGeom>
          <a:avLst/>
          <a:gdLst/>
          <a:ahLst/>
          <a:cxnLst/>
          <a:rect l="0" t="0" r="0" b="0"/>
          <a:pathLst>
            <a:path>
              <a:moveTo>
                <a:pt x="0" y="0"/>
              </a:moveTo>
              <a:lnTo>
                <a:pt x="339914" y="0"/>
              </a:lnTo>
              <a:lnTo>
                <a:pt x="339914" y="1091582"/>
              </a:lnTo>
              <a:lnTo>
                <a:pt x="679828" y="109158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995734" y="2811709"/>
        <a:ext cx="64298" cy="64298"/>
      </dsp:txXfrm>
    </dsp:sp>
    <dsp:sp modelId="{EDF83B5E-6C56-4D39-B431-FBEA9E172894}">
      <dsp:nvSpPr>
        <dsp:cNvPr id="0" name=""/>
        <dsp:cNvSpPr/>
      </dsp:nvSpPr>
      <dsp:spPr>
        <a:xfrm>
          <a:off x="2687968" y="2252347"/>
          <a:ext cx="679828" cy="91440"/>
        </a:xfrm>
        <a:custGeom>
          <a:avLst/>
          <a:gdLst/>
          <a:ahLst/>
          <a:cxnLst/>
          <a:rect l="0" t="0" r="0" b="0"/>
          <a:pathLst>
            <a:path>
              <a:moveTo>
                <a:pt x="0" y="45720"/>
              </a:moveTo>
              <a:lnTo>
                <a:pt x="679828"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010887" y="2281072"/>
        <a:ext cx="33991" cy="33991"/>
      </dsp:txXfrm>
    </dsp:sp>
    <dsp:sp modelId="{A55F2FAF-7E73-4A5F-9DE9-A747A5DB04FF}">
      <dsp:nvSpPr>
        <dsp:cNvPr id="0" name=""/>
        <dsp:cNvSpPr/>
      </dsp:nvSpPr>
      <dsp:spPr>
        <a:xfrm>
          <a:off x="2687968" y="1206485"/>
          <a:ext cx="679828" cy="1091582"/>
        </a:xfrm>
        <a:custGeom>
          <a:avLst/>
          <a:gdLst/>
          <a:ahLst/>
          <a:cxnLst/>
          <a:rect l="0" t="0" r="0" b="0"/>
          <a:pathLst>
            <a:path>
              <a:moveTo>
                <a:pt x="0" y="1091582"/>
              </a:moveTo>
              <a:lnTo>
                <a:pt x="339914" y="1091582"/>
              </a:lnTo>
              <a:lnTo>
                <a:pt x="339914" y="0"/>
              </a:lnTo>
              <a:lnTo>
                <a:pt x="679828"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995734" y="1720127"/>
        <a:ext cx="64298" cy="64298"/>
      </dsp:txXfrm>
    </dsp:sp>
    <dsp:sp modelId="{C5894A51-C44D-48D7-B41C-291CB2FFECA1}">
      <dsp:nvSpPr>
        <dsp:cNvPr id="0" name=""/>
        <dsp:cNvSpPr/>
      </dsp:nvSpPr>
      <dsp:spPr>
        <a:xfrm rot="16200000">
          <a:off x="-46732" y="1861435"/>
          <a:ext cx="4596136" cy="8732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tr-TR" sz="3000" kern="1200" dirty="0" smtClean="0"/>
            <a:t>SAĞLIK HİZMETLERİ ALANI</a:t>
          </a:r>
          <a:endParaRPr lang="tr-TR" sz="3000" kern="1200" dirty="0"/>
        </a:p>
      </dsp:txBody>
      <dsp:txXfrm>
        <a:off x="-46732" y="1861435"/>
        <a:ext cx="4596136" cy="873265"/>
      </dsp:txXfrm>
    </dsp:sp>
    <dsp:sp modelId="{07FA8F47-2D3C-497F-8A33-7253376D88E8}">
      <dsp:nvSpPr>
        <dsp:cNvPr id="0" name=""/>
        <dsp:cNvSpPr/>
      </dsp:nvSpPr>
      <dsp:spPr>
        <a:xfrm>
          <a:off x="3367797" y="769852"/>
          <a:ext cx="2864311" cy="8732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HEMŞİRE YARDIMCILIĞI DALI</a:t>
          </a:r>
          <a:endParaRPr lang="tr-TR" sz="2000" kern="1200" dirty="0"/>
        </a:p>
      </dsp:txBody>
      <dsp:txXfrm>
        <a:off x="3367797" y="769852"/>
        <a:ext cx="2864311" cy="873265"/>
      </dsp:txXfrm>
    </dsp:sp>
    <dsp:sp modelId="{52F8ED92-9F8F-4333-A0A5-9EE4F578E25B}">
      <dsp:nvSpPr>
        <dsp:cNvPr id="0" name=""/>
        <dsp:cNvSpPr/>
      </dsp:nvSpPr>
      <dsp:spPr>
        <a:xfrm>
          <a:off x="3367797" y="1861435"/>
          <a:ext cx="2864311" cy="8732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EBE YARDIMCILIĞI DALI</a:t>
          </a:r>
          <a:endParaRPr lang="tr-TR" sz="2000" kern="1200" dirty="0"/>
        </a:p>
      </dsp:txBody>
      <dsp:txXfrm>
        <a:off x="3367797" y="1861435"/>
        <a:ext cx="2864311" cy="873265"/>
      </dsp:txXfrm>
    </dsp:sp>
    <dsp:sp modelId="{BA2B61AF-9351-4E7F-B82A-A897A1E41C65}">
      <dsp:nvSpPr>
        <dsp:cNvPr id="0" name=""/>
        <dsp:cNvSpPr/>
      </dsp:nvSpPr>
      <dsp:spPr>
        <a:xfrm>
          <a:off x="3367797" y="2953017"/>
          <a:ext cx="2864311" cy="8732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SAĞLIK BAKIMTEKNİSYENLİĞİ DALI</a:t>
          </a:r>
          <a:endParaRPr lang="tr-TR" sz="2000" kern="1200" dirty="0"/>
        </a:p>
      </dsp:txBody>
      <dsp:txXfrm>
        <a:off x="3367797" y="2953017"/>
        <a:ext cx="2864311" cy="87326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9ABF6-6647-4813-8C3C-D53CDEFF26AC}" type="datetimeFigureOut">
              <a:rPr lang="tr-TR" smtClean="0"/>
              <a:t>14.06.2021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AF693-3CF9-41EF-9190-3151E54F4AAD}" type="slidenum">
              <a:rPr lang="tr-TR" smtClean="0"/>
              <a:t>‹#›</a:t>
            </a:fld>
            <a:endParaRPr lang="tr-TR"/>
          </a:p>
        </p:txBody>
      </p:sp>
    </p:spTree>
    <p:extLst>
      <p:ext uri="{BB962C8B-B14F-4D97-AF65-F5344CB8AC3E}">
        <p14:creationId xmlns:p14="http://schemas.microsoft.com/office/powerpoint/2010/main" val="56132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CFAF693-3CF9-41EF-9190-3151E54F4AAD}" type="slidenum">
              <a:rPr lang="tr-TR" smtClean="0"/>
              <a:t>1</a:t>
            </a:fld>
            <a:endParaRPr lang="tr-TR"/>
          </a:p>
        </p:txBody>
      </p:sp>
    </p:spTree>
    <p:extLst>
      <p:ext uri="{BB962C8B-B14F-4D97-AF65-F5344CB8AC3E}">
        <p14:creationId xmlns:p14="http://schemas.microsoft.com/office/powerpoint/2010/main" val="22809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78BE247-D4EC-4E59-8A90-ED1EF997AFBE}" type="datetimeFigureOut">
              <a:rPr lang="tr-TR" smtClean="0"/>
              <a:t>14.06.2021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475F198-E3BE-4E5D-A8BC-9F01C38127AC}" type="slidenum">
              <a:rPr lang="tr-TR" smtClean="0"/>
              <a:t>‹#›</a:t>
            </a:fld>
            <a:endParaRPr lang="tr-TR"/>
          </a:p>
        </p:txBody>
      </p:sp>
    </p:spTree>
    <p:extLst>
      <p:ext uri="{BB962C8B-B14F-4D97-AF65-F5344CB8AC3E}">
        <p14:creationId xmlns:p14="http://schemas.microsoft.com/office/powerpoint/2010/main" val="23600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78BE247-D4EC-4E59-8A90-ED1EF997AFBE}" type="datetimeFigureOut">
              <a:rPr lang="tr-TR" smtClean="0"/>
              <a:t>14.06.2021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475F198-E3BE-4E5D-A8BC-9F01C38127AC}" type="slidenum">
              <a:rPr lang="tr-TR" smtClean="0"/>
              <a:t>‹#›</a:t>
            </a:fld>
            <a:endParaRPr lang="tr-TR"/>
          </a:p>
        </p:txBody>
      </p:sp>
    </p:spTree>
    <p:extLst>
      <p:ext uri="{BB962C8B-B14F-4D97-AF65-F5344CB8AC3E}">
        <p14:creationId xmlns:p14="http://schemas.microsoft.com/office/powerpoint/2010/main" val="42230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78BE247-D4EC-4E59-8A90-ED1EF997AFBE}" type="datetimeFigureOut">
              <a:rPr lang="tr-TR" smtClean="0"/>
              <a:t>14.06.2021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475F198-E3BE-4E5D-A8BC-9F01C38127AC}" type="slidenum">
              <a:rPr lang="tr-TR" smtClean="0"/>
              <a:t>‹#›</a:t>
            </a:fld>
            <a:endParaRPr lang="tr-TR"/>
          </a:p>
        </p:txBody>
      </p:sp>
    </p:spTree>
    <p:extLst>
      <p:ext uri="{BB962C8B-B14F-4D97-AF65-F5344CB8AC3E}">
        <p14:creationId xmlns:p14="http://schemas.microsoft.com/office/powerpoint/2010/main" val="3343441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78BE247-D4EC-4E59-8A90-ED1EF997AFBE}" type="datetimeFigureOut">
              <a:rPr lang="tr-TR" smtClean="0"/>
              <a:t>14.06.2021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475F198-E3BE-4E5D-A8BC-9F01C38127AC}" type="slidenum">
              <a:rPr lang="tr-TR" smtClean="0"/>
              <a:t>‹#›</a:t>
            </a:fld>
            <a:endParaRPr lang="tr-T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8302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78BE247-D4EC-4E59-8A90-ED1EF997AFBE}" type="datetimeFigureOut">
              <a:rPr lang="tr-TR" smtClean="0"/>
              <a:t>14.06.2021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475F198-E3BE-4E5D-A8BC-9F01C38127AC}" type="slidenum">
              <a:rPr lang="tr-TR" smtClean="0"/>
              <a:t>‹#›</a:t>
            </a:fld>
            <a:endParaRPr lang="tr-TR"/>
          </a:p>
        </p:txBody>
      </p:sp>
    </p:spTree>
    <p:extLst>
      <p:ext uri="{BB962C8B-B14F-4D97-AF65-F5344CB8AC3E}">
        <p14:creationId xmlns:p14="http://schemas.microsoft.com/office/powerpoint/2010/main" val="576301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78BE247-D4EC-4E59-8A90-ED1EF997AFBE}" type="datetimeFigureOut">
              <a:rPr lang="tr-TR" smtClean="0"/>
              <a:t>14.06.2021</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475F198-E3BE-4E5D-A8BC-9F01C38127AC}" type="slidenum">
              <a:rPr lang="tr-TR" smtClean="0"/>
              <a:t>‹#›</a:t>
            </a:fld>
            <a:endParaRPr lang="tr-TR"/>
          </a:p>
        </p:txBody>
      </p:sp>
    </p:spTree>
    <p:extLst>
      <p:ext uri="{BB962C8B-B14F-4D97-AF65-F5344CB8AC3E}">
        <p14:creationId xmlns:p14="http://schemas.microsoft.com/office/powerpoint/2010/main" val="2024463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78BE247-D4EC-4E59-8A90-ED1EF997AFBE}" type="datetimeFigureOut">
              <a:rPr lang="tr-TR" smtClean="0"/>
              <a:t>14.06.2021</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475F198-E3BE-4E5D-A8BC-9F01C38127AC}" type="slidenum">
              <a:rPr lang="tr-TR" smtClean="0"/>
              <a:t>‹#›</a:t>
            </a:fld>
            <a:endParaRPr lang="tr-TR"/>
          </a:p>
        </p:txBody>
      </p:sp>
    </p:spTree>
    <p:extLst>
      <p:ext uri="{BB962C8B-B14F-4D97-AF65-F5344CB8AC3E}">
        <p14:creationId xmlns:p14="http://schemas.microsoft.com/office/powerpoint/2010/main" val="4150542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78BE247-D4EC-4E59-8A90-ED1EF997AFBE}" type="datetimeFigureOut">
              <a:rPr lang="tr-TR" smtClean="0"/>
              <a:t>14.06.2021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475F198-E3BE-4E5D-A8BC-9F01C38127AC}" type="slidenum">
              <a:rPr lang="tr-TR" smtClean="0"/>
              <a:t>‹#›</a:t>
            </a:fld>
            <a:endParaRPr lang="tr-TR"/>
          </a:p>
        </p:txBody>
      </p:sp>
    </p:spTree>
    <p:extLst>
      <p:ext uri="{BB962C8B-B14F-4D97-AF65-F5344CB8AC3E}">
        <p14:creationId xmlns:p14="http://schemas.microsoft.com/office/powerpoint/2010/main" val="1406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78BE247-D4EC-4E59-8A90-ED1EF997AFBE}" type="datetimeFigureOut">
              <a:rPr lang="tr-TR" smtClean="0"/>
              <a:t>14.06.2021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475F198-E3BE-4E5D-A8BC-9F01C38127AC}" type="slidenum">
              <a:rPr lang="tr-TR" smtClean="0"/>
              <a:t>‹#›</a:t>
            </a:fld>
            <a:endParaRPr lang="tr-TR"/>
          </a:p>
        </p:txBody>
      </p:sp>
    </p:spTree>
    <p:extLst>
      <p:ext uri="{BB962C8B-B14F-4D97-AF65-F5344CB8AC3E}">
        <p14:creationId xmlns:p14="http://schemas.microsoft.com/office/powerpoint/2010/main" val="207640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78BE247-D4EC-4E59-8A90-ED1EF997AFBE}" type="datetimeFigureOut">
              <a:rPr lang="tr-TR" smtClean="0"/>
              <a:t>14.06.2021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475F198-E3BE-4E5D-A8BC-9F01C38127AC}" type="slidenum">
              <a:rPr lang="tr-TR" smtClean="0"/>
              <a:t>‹#›</a:t>
            </a:fld>
            <a:endParaRPr lang="tr-TR"/>
          </a:p>
        </p:txBody>
      </p:sp>
    </p:spTree>
    <p:extLst>
      <p:ext uri="{BB962C8B-B14F-4D97-AF65-F5344CB8AC3E}">
        <p14:creationId xmlns:p14="http://schemas.microsoft.com/office/powerpoint/2010/main" val="236565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78BE247-D4EC-4E59-8A90-ED1EF997AFBE}" type="datetimeFigureOut">
              <a:rPr lang="tr-TR" smtClean="0"/>
              <a:t>14.06.2021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475F198-E3BE-4E5D-A8BC-9F01C38127AC}" type="slidenum">
              <a:rPr lang="tr-TR" smtClean="0"/>
              <a:t>‹#›</a:t>
            </a:fld>
            <a:endParaRPr lang="tr-TR"/>
          </a:p>
        </p:txBody>
      </p:sp>
    </p:spTree>
    <p:extLst>
      <p:ext uri="{BB962C8B-B14F-4D97-AF65-F5344CB8AC3E}">
        <p14:creationId xmlns:p14="http://schemas.microsoft.com/office/powerpoint/2010/main" val="223777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78BE247-D4EC-4E59-8A90-ED1EF997AFBE}" type="datetimeFigureOut">
              <a:rPr lang="tr-TR" smtClean="0"/>
              <a:t>14.06.2021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475F198-E3BE-4E5D-A8BC-9F01C38127AC}" type="slidenum">
              <a:rPr lang="tr-TR" smtClean="0"/>
              <a:t>‹#›</a:t>
            </a:fld>
            <a:endParaRPr lang="tr-TR"/>
          </a:p>
        </p:txBody>
      </p:sp>
    </p:spTree>
    <p:extLst>
      <p:ext uri="{BB962C8B-B14F-4D97-AF65-F5344CB8AC3E}">
        <p14:creationId xmlns:p14="http://schemas.microsoft.com/office/powerpoint/2010/main" val="361869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78BE247-D4EC-4E59-8A90-ED1EF997AFBE}" type="datetimeFigureOut">
              <a:rPr lang="tr-TR" smtClean="0"/>
              <a:t>14.06.2021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475F198-E3BE-4E5D-A8BC-9F01C38127AC}" type="slidenum">
              <a:rPr lang="tr-TR" smtClean="0"/>
              <a:t>‹#›</a:t>
            </a:fld>
            <a:endParaRPr lang="tr-TR"/>
          </a:p>
        </p:txBody>
      </p:sp>
    </p:spTree>
    <p:extLst>
      <p:ext uri="{BB962C8B-B14F-4D97-AF65-F5344CB8AC3E}">
        <p14:creationId xmlns:p14="http://schemas.microsoft.com/office/powerpoint/2010/main" val="369395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778BE247-D4EC-4E59-8A90-ED1EF997AFBE}" type="datetimeFigureOut">
              <a:rPr lang="tr-TR" smtClean="0"/>
              <a:t>14.06.2021</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5475F198-E3BE-4E5D-A8BC-9F01C38127AC}" type="slidenum">
              <a:rPr lang="tr-TR" smtClean="0"/>
              <a:t>‹#›</a:t>
            </a:fld>
            <a:endParaRPr lang="tr-TR"/>
          </a:p>
        </p:txBody>
      </p:sp>
    </p:spTree>
    <p:extLst>
      <p:ext uri="{BB962C8B-B14F-4D97-AF65-F5344CB8AC3E}">
        <p14:creationId xmlns:p14="http://schemas.microsoft.com/office/powerpoint/2010/main" val="3020927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78BE247-D4EC-4E59-8A90-ED1EF997AFBE}" type="datetimeFigureOut">
              <a:rPr lang="tr-TR" smtClean="0"/>
              <a:t>14.06.2021</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5475F198-E3BE-4E5D-A8BC-9F01C38127AC}" type="slidenum">
              <a:rPr lang="tr-TR" smtClean="0"/>
              <a:t>‹#›</a:t>
            </a:fld>
            <a:endParaRPr lang="tr-TR"/>
          </a:p>
        </p:txBody>
      </p:sp>
    </p:spTree>
    <p:extLst>
      <p:ext uri="{BB962C8B-B14F-4D97-AF65-F5344CB8AC3E}">
        <p14:creationId xmlns:p14="http://schemas.microsoft.com/office/powerpoint/2010/main" val="360379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778BE247-D4EC-4E59-8A90-ED1EF997AFBE}" type="datetimeFigureOut">
              <a:rPr lang="tr-TR" smtClean="0"/>
              <a:t>14.06.2021</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5475F198-E3BE-4E5D-A8BC-9F01C38127AC}" type="slidenum">
              <a:rPr lang="tr-TR" smtClean="0"/>
              <a:t>‹#›</a:t>
            </a:fld>
            <a:endParaRPr lang="tr-TR"/>
          </a:p>
        </p:txBody>
      </p:sp>
    </p:spTree>
    <p:extLst>
      <p:ext uri="{BB962C8B-B14F-4D97-AF65-F5344CB8AC3E}">
        <p14:creationId xmlns:p14="http://schemas.microsoft.com/office/powerpoint/2010/main" val="109566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78BE247-D4EC-4E59-8A90-ED1EF997AFBE}" type="datetimeFigureOut">
              <a:rPr lang="tr-TR" smtClean="0"/>
              <a:t>14.06.2021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475F198-E3BE-4E5D-A8BC-9F01C38127AC}" type="slidenum">
              <a:rPr lang="tr-TR" smtClean="0"/>
              <a:t>‹#›</a:t>
            </a:fld>
            <a:endParaRPr lang="tr-TR"/>
          </a:p>
        </p:txBody>
      </p:sp>
    </p:spTree>
    <p:extLst>
      <p:ext uri="{BB962C8B-B14F-4D97-AF65-F5344CB8AC3E}">
        <p14:creationId xmlns:p14="http://schemas.microsoft.com/office/powerpoint/2010/main" val="2041066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78BE247-D4EC-4E59-8A90-ED1EF997AFBE}" type="datetimeFigureOut">
              <a:rPr lang="tr-TR" smtClean="0"/>
              <a:t>14.06.2021</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475F198-E3BE-4E5D-A8BC-9F01C38127AC}" type="slidenum">
              <a:rPr lang="tr-TR" smtClean="0"/>
              <a:t>‹#›</a:t>
            </a:fld>
            <a:endParaRPr lang="tr-TR"/>
          </a:p>
        </p:txBody>
      </p:sp>
    </p:spTree>
    <p:extLst>
      <p:ext uri="{BB962C8B-B14F-4D97-AF65-F5344CB8AC3E}">
        <p14:creationId xmlns:p14="http://schemas.microsoft.com/office/powerpoint/2010/main" val="4181539570"/>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hyperlink" Target="https://www.youtube.com/watch?v=is9sNeE5L1s"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49986" y="1992573"/>
            <a:ext cx="11278157" cy="266131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tr-TR" sz="4000" b="1" dirty="0">
                <a:solidFill>
                  <a:schemeClr val="accent6">
                    <a:lumMod val="60000"/>
                    <a:lumOff val="40000"/>
                  </a:schemeClr>
                </a:solidFill>
              </a:rPr>
              <a:t>İNCESU BEKİR </a:t>
            </a:r>
            <a:r>
              <a:rPr lang="tr-TR" sz="4000" b="1" dirty="0" smtClean="0">
                <a:solidFill>
                  <a:schemeClr val="accent6">
                    <a:lumMod val="60000"/>
                    <a:lumOff val="40000"/>
                  </a:schemeClr>
                </a:solidFill>
              </a:rPr>
              <a:t>YAZGAN </a:t>
            </a:r>
            <a:r>
              <a:rPr lang="tr-TR" sz="4000" b="1" dirty="0">
                <a:solidFill>
                  <a:schemeClr val="accent6">
                    <a:lumMod val="60000"/>
                    <a:lumOff val="40000"/>
                  </a:schemeClr>
                </a:solidFill>
              </a:rPr>
              <a:t>YAŞAR ÇİLSAL MESLEKİ VE TEKNİK ANADOLU </a:t>
            </a:r>
            <a:r>
              <a:rPr lang="tr-TR" sz="4000" b="1" dirty="0" smtClean="0">
                <a:solidFill>
                  <a:schemeClr val="accent6">
                    <a:lumMod val="60000"/>
                    <a:lumOff val="40000"/>
                  </a:schemeClr>
                </a:solidFill>
              </a:rPr>
              <a:t>LİSESİ</a:t>
            </a:r>
            <a:br>
              <a:rPr lang="tr-TR" sz="4000" b="1" dirty="0" smtClean="0">
                <a:solidFill>
                  <a:schemeClr val="accent6">
                    <a:lumMod val="60000"/>
                    <a:lumOff val="40000"/>
                  </a:schemeClr>
                </a:solidFill>
              </a:rPr>
            </a:br>
            <a:r>
              <a:rPr lang="tr-TR" sz="4000" b="1" dirty="0">
                <a:solidFill>
                  <a:schemeClr val="accent6">
                    <a:lumMod val="60000"/>
                    <a:lumOff val="40000"/>
                  </a:schemeClr>
                </a:solidFill>
              </a:rPr>
              <a:t/>
            </a:r>
            <a:br>
              <a:rPr lang="tr-TR" sz="4000" b="1" dirty="0">
                <a:solidFill>
                  <a:schemeClr val="accent6">
                    <a:lumMod val="60000"/>
                    <a:lumOff val="40000"/>
                  </a:schemeClr>
                </a:solidFill>
              </a:rPr>
            </a:br>
            <a:r>
              <a:rPr lang="tr-TR" sz="4000" b="1" dirty="0" smtClean="0">
                <a:solidFill>
                  <a:schemeClr val="accent6">
                    <a:lumMod val="60000"/>
                    <a:lumOff val="40000"/>
                  </a:schemeClr>
                </a:solidFill>
              </a:rPr>
              <a:t>ALAN VE DAL SEÇİMİ BİLGİLENDİRME SUNUMU</a:t>
            </a:r>
            <a:endParaRPr lang="tr-TR" sz="4000" b="1" dirty="0">
              <a:solidFill>
                <a:schemeClr val="accent6">
                  <a:lumMod val="60000"/>
                  <a:lumOff val="40000"/>
                </a:schemeClr>
              </a:solidFill>
            </a:endParaRPr>
          </a:p>
        </p:txBody>
      </p:sp>
    </p:spTree>
    <p:extLst>
      <p:ext uri="{BB962C8B-B14F-4D97-AF65-F5344CB8AC3E}">
        <p14:creationId xmlns:p14="http://schemas.microsoft.com/office/powerpoint/2010/main" val="1541056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6" name="object 4"/>
          <p:cNvPicPr/>
          <p:nvPr/>
        </p:nvPicPr>
        <p:blipFill>
          <a:blip r:embed="rId2" cstate="print"/>
          <a:stretch>
            <a:fillRect/>
          </a:stretch>
        </p:blipFill>
        <p:spPr>
          <a:xfrm>
            <a:off x="-890117" y="0"/>
            <a:ext cx="13800300" cy="6857973"/>
          </a:xfrm>
          <a:prstGeom prst="rect">
            <a:avLst/>
          </a:prstGeom>
        </p:spPr>
      </p:pic>
    </p:spTree>
    <p:extLst>
      <p:ext uri="{BB962C8B-B14F-4D97-AF65-F5344CB8AC3E}">
        <p14:creationId xmlns:p14="http://schemas.microsoft.com/office/powerpoint/2010/main" val="3272902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grpSp>
        <p:nvGrpSpPr>
          <p:cNvPr id="4" name="object 2"/>
          <p:cNvGrpSpPr/>
          <p:nvPr/>
        </p:nvGrpSpPr>
        <p:grpSpPr>
          <a:xfrm>
            <a:off x="-614148" y="0"/>
            <a:ext cx="13852478" cy="7004601"/>
            <a:chOff x="0" y="99058"/>
            <a:chExt cx="11818620" cy="6758940"/>
          </a:xfrm>
        </p:grpSpPr>
        <p:sp>
          <p:nvSpPr>
            <p:cNvPr id="5" name="object 3"/>
            <p:cNvSpPr/>
            <p:nvPr/>
          </p:nvSpPr>
          <p:spPr>
            <a:xfrm>
              <a:off x="0" y="714756"/>
              <a:ext cx="1592580" cy="508000"/>
            </a:xfrm>
            <a:custGeom>
              <a:avLst/>
              <a:gdLst/>
              <a:ahLst/>
              <a:cxnLst/>
              <a:rect l="l" t="t" r="r" b="b"/>
              <a:pathLst>
                <a:path w="1592580" h="508000">
                  <a:moveTo>
                    <a:pt x="0" y="0"/>
                  </a:moveTo>
                  <a:lnTo>
                    <a:pt x="0" y="503948"/>
                  </a:lnTo>
                  <a:lnTo>
                    <a:pt x="1245844" y="507491"/>
                  </a:lnTo>
                  <a:lnTo>
                    <a:pt x="1346200" y="507491"/>
                  </a:lnTo>
                  <a:lnTo>
                    <a:pt x="1350899" y="502665"/>
                  </a:lnTo>
                  <a:lnTo>
                    <a:pt x="1352423" y="501141"/>
                  </a:lnTo>
                  <a:lnTo>
                    <a:pt x="1354328" y="499617"/>
                  </a:lnTo>
                  <a:lnTo>
                    <a:pt x="1355852" y="497966"/>
                  </a:lnTo>
                  <a:lnTo>
                    <a:pt x="1584960" y="268858"/>
                  </a:lnTo>
                  <a:lnTo>
                    <a:pt x="1590246" y="261714"/>
                  </a:lnTo>
                  <a:lnTo>
                    <a:pt x="1592008" y="254571"/>
                  </a:lnTo>
                  <a:lnTo>
                    <a:pt x="1590246" y="247427"/>
                  </a:lnTo>
                  <a:lnTo>
                    <a:pt x="1584960" y="240283"/>
                  </a:lnTo>
                  <a:lnTo>
                    <a:pt x="1355852" y="11302"/>
                  </a:lnTo>
                  <a:lnTo>
                    <a:pt x="1350899" y="11302"/>
                  </a:lnTo>
                  <a:lnTo>
                    <a:pt x="1350899" y="6476"/>
                  </a:lnTo>
                  <a:lnTo>
                    <a:pt x="1346200" y="6476"/>
                  </a:lnTo>
                  <a:lnTo>
                    <a:pt x="1341374" y="1777"/>
                  </a:lnTo>
                  <a:lnTo>
                    <a:pt x="1245844" y="1777"/>
                  </a:lnTo>
                  <a:lnTo>
                    <a:pt x="0" y="0"/>
                  </a:lnTo>
                  <a:close/>
                </a:path>
              </a:pathLst>
            </a:custGeom>
            <a:solidFill>
              <a:srgbClr val="A42F0F"/>
            </a:solidFill>
          </p:spPr>
          <p:txBody>
            <a:bodyPr wrap="square" lIns="0" tIns="0" rIns="0" bIns="0" rtlCol="0"/>
            <a:lstStyle/>
            <a:p>
              <a:endParaRPr/>
            </a:p>
          </p:txBody>
        </p:sp>
        <p:pic>
          <p:nvPicPr>
            <p:cNvPr id="6" name="object 4"/>
            <p:cNvPicPr/>
            <p:nvPr/>
          </p:nvPicPr>
          <p:blipFill>
            <a:blip r:embed="rId2" cstate="print"/>
            <a:stretch>
              <a:fillRect/>
            </a:stretch>
          </p:blipFill>
          <p:spPr>
            <a:xfrm>
              <a:off x="0" y="99058"/>
              <a:ext cx="11818620" cy="6758938"/>
            </a:xfrm>
            <a:prstGeom prst="rect">
              <a:avLst/>
            </a:prstGeom>
          </p:spPr>
        </p:pic>
      </p:grpSp>
    </p:spTree>
    <p:extLst>
      <p:ext uri="{BB962C8B-B14F-4D97-AF65-F5344CB8AC3E}">
        <p14:creationId xmlns:p14="http://schemas.microsoft.com/office/powerpoint/2010/main" val="255275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1146412"/>
            <a:ext cx="10722474" cy="706836"/>
          </a:xfrm>
        </p:spPr>
        <p:txBody>
          <a:bodyPr/>
          <a:lstStyle/>
          <a:p>
            <a:r>
              <a:rPr lang="tr-TR" dirty="0"/>
              <a:t>11. Sınıfta Okutulan Dersler Nelerdir?</a:t>
            </a:r>
          </a:p>
        </p:txBody>
      </p:sp>
      <p:sp>
        <p:nvSpPr>
          <p:cNvPr id="3" name="İçerik Yer Tutucusu 2"/>
          <p:cNvSpPr>
            <a:spLocks noGrp="1"/>
          </p:cNvSpPr>
          <p:nvPr>
            <p:ph idx="1"/>
          </p:nvPr>
        </p:nvSpPr>
        <p:spPr>
          <a:xfrm>
            <a:off x="646112" y="2052918"/>
            <a:ext cx="10476814" cy="4195481"/>
          </a:xfrm>
        </p:spPr>
        <p:txBody>
          <a:bodyPr/>
          <a:lstStyle/>
          <a:p>
            <a:r>
              <a:rPr lang="tr-TR" dirty="0" smtClean="0"/>
              <a:t>11</a:t>
            </a:r>
            <a:r>
              <a:rPr lang="tr-TR" dirty="0"/>
              <a:t>. sınıfta meslek </a:t>
            </a:r>
            <a:r>
              <a:rPr lang="tr-TR" dirty="0" err="1"/>
              <a:t>dersleri,farklıdallarda</a:t>
            </a:r>
            <a:r>
              <a:rPr lang="tr-TR" dirty="0"/>
              <a:t> ortaklık gösterirken(sağlık </a:t>
            </a:r>
            <a:r>
              <a:rPr lang="tr-TR" dirty="0" err="1"/>
              <a:t>psikolojisi,sistem</a:t>
            </a:r>
            <a:r>
              <a:rPr lang="tr-TR" dirty="0"/>
              <a:t> hastalıkları ve temel ilaç bilgisi) sadece meslek derslerinden uygulama dersleri dalın ihtiyacına göre farklılık gösterebilmektedir. </a:t>
            </a:r>
            <a:endParaRPr lang="tr-TR" dirty="0" smtClean="0"/>
          </a:p>
          <a:p>
            <a:r>
              <a:rPr lang="tr-TR" dirty="0" smtClean="0"/>
              <a:t>Ayrıca </a:t>
            </a:r>
            <a:r>
              <a:rPr lang="tr-TR" dirty="0"/>
              <a:t>11. sınıfta 9 saat kültür dersleri seçim hakkı olacak olup üniversite sınavına yönelik derslerin seçimi için öğrencilere hak tanınmaktadır. </a:t>
            </a:r>
            <a:endParaRPr lang="tr-TR" dirty="0" smtClean="0"/>
          </a:p>
          <a:p>
            <a:r>
              <a:rPr lang="tr-TR" dirty="0" smtClean="0"/>
              <a:t>Bu </a:t>
            </a:r>
            <a:r>
              <a:rPr lang="tr-TR" dirty="0"/>
              <a:t>seçmeli kültür dersleri sayısı 12. sınıfta 7 ders saatidir.</a:t>
            </a:r>
          </a:p>
        </p:txBody>
      </p:sp>
    </p:spTree>
    <p:extLst>
      <p:ext uri="{BB962C8B-B14F-4D97-AF65-F5344CB8AC3E}">
        <p14:creationId xmlns:p14="http://schemas.microsoft.com/office/powerpoint/2010/main" val="4215283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1228298"/>
            <a:ext cx="9404723" cy="624949"/>
          </a:xfrm>
        </p:spPr>
        <p:txBody>
          <a:bodyPr/>
          <a:lstStyle/>
          <a:p>
            <a:r>
              <a:rPr lang="tr-TR" dirty="0"/>
              <a:t>Önemli;</a:t>
            </a:r>
          </a:p>
        </p:txBody>
      </p:sp>
      <p:sp>
        <p:nvSpPr>
          <p:cNvPr id="3" name="İçerik Yer Tutucusu 2"/>
          <p:cNvSpPr>
            <a:spLocks noGrp="1"/>
          </p:cNvSpPr>
          <p:nvPr>
            <p:ph idx="1"/>
          </p:nvPr>
        </p:nvSpPr>
        <p:spPr>
          <a:xfrm>
            <a:off x="646112" y="2052918"/>
            <a:ext cx="10818008" cy="4195481"/>
          </a:xfrm>
        </p:spPr>
        <p:txBody>
          <a:bodyPr/>
          <a:lstStyle/>
          <a:p>
            <a:r>
              <a:rPr lang="tr-TR" dirty="0"/>
              <a:t>Okulumuzun </a:t>
            </a:r>
            <a:r>
              <a:rPr lang="tr-TR" dirty="0"/>
              <a:t>ismi </a:t>
            </a:r>
            <a:r>
              <a:rPr lang="tr-TR" dirty="0" smtClean="0"/>
              <a:t>İncesu Bekir Yazgan Yaşar </a:t>
            </a:r>
            <a:r>
              <a:rPr lang="tr-TR" dirty="0" err="1" smtClean="0"/>
              <a:t>Çilsal</a:t>
            </a:r>
            <a:r>
              <a:rPr lang="tr-TR" dirty="0" smtClean="0"/>
              <a:t> Mesleki </a:t>
            </a:r>
            <a:r>
              <a:rPr lang="tr-TR" dirty="0"/>
              <a:t>ve Teknik Anadolu Lisesi olmasına rağmen okulumuzda uygulanan programlar Anadolu Meslek Programlarıdır. Anadolu teknik kısmı okulumuzda bulunmamaktadır. Bu yüzden 2020- 2021 eğitim öğretim yılı ve sonrasında okulumuza başlayan 9. sınıf öğrencilerimiz 12. sınıfa geçtiklerinde Anadolu Teknik programında olan ve geçen tablolarda görülen 31 saatlik akademik destek derslerini direk alamamaktadır. </a:t>
            </a:r>
            <a:endParaRPr lang="tr-TR" dirty="0" smtClean="0"/>
          </a:p>
          <a:p>
            <a:r>
              <a:rPr lang="tr-TR" dirty="0" smtClean="0"/>
              <a:t>Önemli</a:t>
            </a:r>
            <a:r>
              <a:rPr lang="tr-TR" dirty="0"/>
              <a:t>: 12. sınıfa geçtiklerinde şu şartları taşıyanlar Akademik destek derslerini alabilecektir. Şart şudur; 11. sınıfı doğrudan geçen ve 9.sınıf,10.sınıf ve 11. sınıf sene sonu aritmetik ortalaması en az 70 ve üzeri olanlar 12. sınıfta isterlerse işletmede mesleki eğitim(yani staj) dersleri yerine akademik destek dersleri </a:t>
            </a:r>
            <a:r>
              <a:rPr lang="tr-TR" dirty="0" smtClean="0"/>
              <a:t>seçebileceklerdir.</a:t>
            </a:r>
            <a:endParaRPr lang="tr-TR" dirty="0"/>
          </a:p>
        </p:txBody>
      </p:sp>
    </p:spTree>
    <p:extLst>
      <p:ext uri="{BB962C8B-B14F-4D97-AF65-F5344CB8AC3E}">
        <p14:creationId xmlns:p14="http://schemas.microsoft.com/office/powerpoint/2010/main" val="1946675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899" y="829993"/>
            <a:ext cx="11071272" cy="914401"/>
          </a:xfrm>
        </p:spPr>
        <p:txBody>
          <a:bodyPr/>
          <a:lstStyle/>
          <a:p>
            <a:r>
              <a:rPr lang="tr-TR" sz="2800" dirty="0"/>
              <a:t>BAŞARILMASI ZORUNLU DERLER </a:t>
            </a:r>
            <a:r>
              <a:rPr lang="tr-TR" sz="2800" dirty="0" smtClean="0"/>
              <a:t>TABLOSU</a:t>
            </a:r>
            <a:br>
              <a:rPr lang="tr-TR" sz="2800" dirty="0" smtClean="0"/>
            </a:br>
            <a:r>
              <a:rPr lang="tr-TR" sz="2800" dirty="0" smtClean="0"/>
              <a:t>(</a:t>
            </a:r>
            <a:r>
              <a:rPr lang="tr-TR" sz="2800" dirty="0"/>
              <a:t>Not: Tüm kademelerde Türk Dili ve Edebiyatı dersi de vardır.</a:t>
            </a:r>
          </a:p>
        </p:txBody>
      </p:sp>
      <p:graphicFrame>
        <p:nvGraphicFramePr>
          <p:cNvPr id="5" name="object 4"/>
          <p:cNvGraphicFramePr>
            <a:graphicFrameLocks noGrp="1"/>
          </p:cNvGraphicFramePr>
          <p:nvPr>
            <p:extLst>
              <p:ext uri="{D42A27DB-BD31-4B8C-83A1-F6EECF244321}">
                <p14:modId xmlns:p14="http://schemas.microsoft.com/office/powerpoint/2010/main" val="4239905016"/>
              </p:ext>
            </p:extLst>
          </p:nvPr>
        </p:nvGraphicFramePr>
        <p:xfrm>
          <a:off x="112542" y="1853249"/>
          <a:ext cx="11901267" cy="4843556"/>
        </p:xfrm>
        <a:graphic>
          <a:graphicData uri="http://schemas.openxmlformats.org/drawingml/2006/table">
            <a:tbl>
              <a:tblPr firstRow="1" bandRow="1">
                <a:tableStyleId>{2D5ABB26-0587-4C30-8999-92F81FD0307C}</a:tableStyleId>
              </a:tblPr>
              <a:tblGrid>
                <a:gridCol w="1659652"/>
                <a:gridCol w="751808"/>
                <a:gridCol w="5078253"/>
                <a:gridCol w="4411554"/>
              </a:tblGrid>
              <a:tr h="420221">
                <a:tc>
                  <a:txBody>
                    <a:bodyPr/>
                    <a:lstStyle/>
                    <a:p>
                      <a:pPr marL="361315">
                        <a:lnSpc>
                          <a:spcPts val="1175"/>
                        </a:lnSpc>
                      </a:pPr>
                      <a:r>
                        <a:rPr sz="1000" b="1" spc="-5" dirty="0">
                          <a:latin typeface="Arial"/>
                          <a:cs typeface="Arial"/>
                        </a:rPr>
                        <a:t>Dallar</a:t>
                      </a:r>
                      <a:endParaRPr sz="10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1175"/>
                        </a:lnSpc>
                      </a:pPr>
                      <a:r>
                        <a:rPr sz="1000" b="1" spc="-5" dirty="0">
                          <a:latin typeface="Arial"/>
                          <a:cs typeface="Arial"/>
                        </a:rPr>
                        <a:t>Sınıf</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639"/>
                        </a:lnSpc>
                      </a:pPr>
                      <a:r>
                        <a:rPr sz="1800" b="1" spc="-10" dirty="0">
                          <a:latin typeface="Arial"/>
                          <a:cs typeface="Arial"/>
                        </a:rPr>
                        <a:t>Anadolu</a:t>
                      </a:r>
                      <a:r>
                        <a:rPr sz="1800" b="1" spc="-15" dirty="0">
                          <a:latin typeface="Arial"/>
                          <a:cs typeface="Arial"/>
                        </a:rPr>
                        <a:t> </a:t>
                      </a:r>
                      <a:r>
                        <a:rPr sz="1800" b="1" dirty="0">
                          <a:latin typeface="Arial"/>
                          <a:cs typeface="Arial"/>
                        </a:rPr>
                        <a:t>Meslek</a:t>
                      </a:r>
                      <a:r>
                        <a:rPr sz="1800" b="1" spc="-65" dirty="0">
                          <a:latin typeface="Arial"/>
                          <a:cs typeface="Arial"/>
                        </a:rPr>
                        <a:t> </a:t>
                      </a:r>
                      <a:r>
                        <a:rPr sz="1800" b="1" spc="-5" dirty="0">
                          <a:latin typeface="Arial"/>
                          <a:cs typeface="Arial"/>
                        </a:rPr>
                        <a:t>Programı</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1445">
                        <a:lnSpc>
                          <a:spcPts val="1639"/>
                        </a:lnSpc>
                      </a:pPr>
                      <a:r>
                        <a:rPr sz="1800" b="1" spc="-10" dirty="0">
                          <a:latin typeface="Arial"/>
                          <a:cs typeface="Arial"/>
                        </a:rPr>
                        <a:t>Anadolu</a:t>
                      </a:r>
                      <a:r>
                        <a:rPr sz="1800" b="1" spc="-5" dirty="0">
                          <a:latin typeface="Arial"/>
                          <a:cs typeface="Arial"/>
                        </a:rPr>
                        <a:t> </a:t>
                      </a:r>
                      <a:r>
                        <a:rPr sz="1800" b="1" spc="-25" dirty="0">
                          <a:latin typeface="Arial"/>
                          <a:cs typeface="Arial"/>
                        </a:rPr>
                        <a:t>Teknik</a:t>
                      </a:r>
                      <a:r>
                        <a:rPr sz="1800" b="1" spc="-45" dirty="0">
                          <a:latin typeface="Arial"/>
                          <a:cs typeface="Arial"/>
                        </a:rPr>
                        <a:t> </a:t>
                      </a:r>
                      <a:r>
                        <a:rPr sz="1800" b="1" spc="-5" dirty="0">
                          <a:latin typeface="Arial"/>
                          <a:cs typeface="Arial"/>
                        </a:rPr>
                        <a:t>Programı</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08839">
                <a:tc rowSpan="4">
                  <a:txBody>
                    <a:bodyPr/>
                    <a:lstStyle/>
                    <a:p>
                      <a:pPr>
                        <a:lnSpc>
                          <a:spcPct val="100000"/>
                        </a:lnSpc>
                      </a:pPr>
                      <a:endParaRPr sz="1500">
                        <a:latin typeface="Times New Roman"/>
                        <a:cs typeface="Times New Roman"/>
                      </a:endParaRPr>
                    </a:p>
                    <a:p>
                      <a:pPr>
                        <a:lnSpc>
                          <a:spcPct val="100000"/>
                        </a:lnSpc>
                        <a:spcBef>
                          <a:spcPts val="40"/>
                        </a:spcBef>
                      </a:pPr>
                      <a:endParaRPr sz="2050">
                        <a:latin typeface="Times New Roman"/>
                        <a:cs typeface="Times New Roman"/>
                      </a:endParaRPr>
                    </a:p>
                    <a:p>
                      <a:pPr marL="68580">
                        <a:lnSpc>
                          <a:spcPct val="100000"/>
                        </a:lnSpc>
                      </a:pPr>
                      <a:r>
                        <a:rPr sz="1400" b="1" dirty="0">
                          <a:latin typeface="Arial"/>
                          <a:cs typeface="Arial"/>
                        </a:rPr>
                        <a:t>Ebe</a:t>
                      </a:r>
                      <a:endParaRPr sz="1400">
                        <a:latin typeface="Arial"/>
                        <a:cs typeface="Arial"/>
                      </a:endParaRPr>
                    </a:p>
                    <a:p>
                      <a:pPr marL="68580">
                        <a:lnSpc>
                          <a:spcPct val="100000"/>
                        </a:lnSpc>
                        <a:spcBef>
                          <a:spcPts val="100"/>
                        </a:spcBef>
                      </a:pPr>
                      <a:r>
                        <a:rPr sz="1400" b="1" spc="-10" dirty="0">
                          <a:latin typeface="Arial"/>
                          <a:cs typeface="Arial"/>
                        </a:rPr>
                        <a:t>Yardımcılığı</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1175"/>
                        </a:lnSpc>
                      </a:pPr>
                      <a:r>
                        <a:rPr sz="1000" b="1" dirty="0">
                          <a:latin typeface="Arial"/>
                          <a:cs typeface="Arial"/>
                        </a:rPr>
                        <a:t>9</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639"/>
                        </a:lnSpc>
                      </a:pPr>
                      <a:r>
                        <a:rPr sz="1800" spc="-35" dirty="0">
                          <a:latin typeface="Arial MT"/>
                          <a:cs typeface="Arial MT"/>
                        </a:rPr>
                        <a:t>Temel</a:t>
                      </a:r>
                      <a:r>
                        <a:rPr sz="1800" spc="-40" dirty="0">
                          <a:latin typeface="Arial MT"/>
                          <a:cs typeface="Arial MT"/>
                        </a:rPr>
                        <a:t> </a:t>
                      </a:r>
                      <a:r>
                        <a:rPr sz="1800" dirty="0">
                          <a:latin typeface="Arial MT"/>
                          <a:cs typeface="Arial MT"/>
                        </a:rPr>
                        <a:t>Mesleki</a:t>
                      </a:r>
                      <a:r>
                        <a:rPr sz="1800" spc="-45" dirty="0">
                          <a:latin typeface="Arial MT"/>
                          <a:cs typeface="Arial MT"/>
                        </a:rPr>
                        <a:t> </a:t>
                      </a:r>
                      <a:r>
                        <a:rPr sz="1800" spc="-5" dirty="0">
                          <a:latin typeface="Arial MT"/>
                          <a:cs typeface="Arial MT"/>
                        </a:rPr>
                        <a:t>Uygulamalar</a:t>
                      </a:r>
                      <a:endParaRPr sz="1800" dirty="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639"/>
                        </a:lnSpc>
                      </a:pPr>
                      <a:r>
                        <a:rPr sz="1800" spc="-35" dirty="0">
                          <a:latin typeface="Arial MT"/>
                          <a:cs typeface="Arial MT"/>
                        </a:rPr>
                        <a:t>Temel</a:t>
                      </a:r>
                      <a:r>
                        <a:rPr sz="1800" spc="-40" dirty="0">
                          <a:latin typeface="Arial MT"/>
                          <a:cs typeface="Arial MT"/>
                        </a:rPr>
                        <a:t> </a:t>
                      </a:r>
                      <a:r>
                        <a:rPr sz="1800" dirty="0">
                          <a:latin typeface="Arial MT"/>
                          <a:cs typeface="Arial MT"/>
                        </a:rPr>
                        <a:t>Mesleki</a:t>
                      </a:r>
                      <a:r>
                        <a:rPr sz="1800" spc="-45" dirty="0">
                          <a:latin typeface="Arial MT"/>
                          <a:cs typeface="Arial MT"/>
                        </a:rPr>
                        <a:t> </a:t>
                      </a:r>
                      <a:r>
                        <a:rPr sz="1800" spc="-5" dirty="0">
                          <a:latin typeface="Arial MT"/>
                          <a:cs typeface="Arial MT"/>
                        </a:rPr>
                        <a:t>Uygulamalar</a:t>
                      </a:r>
                      <a:endParaRPr sz="1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95941">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1175"/>
                        </a:lnSpc>
                      </a:pPr>
                      <a:r>
                        <a:rPr sz="1000" b="1" spc="-10" dirty="0">
                          <a:latin typeface="Arial"/>
                          <a:cs typeface="Arial"/>
                        </a:rPr>
                        <a:t>10</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639"/>
                        </a:lnSpc>
                      </a:pPr>
                      <a:r>
                        <a:rPr sz="1800" spc="-35" dirty="0">
                          <a:latin typeface="Arial MT"/>
                          <a:cs typeface="Arial MT"/>
                        </a:rPr>
                        <a:t>Temel</a:t>
                      </a:r>
                      <a:r>
                        <a:rPr sz="1800" spc="-40" dirty="0">
                          <a:latin typeface="Arial MT"/>
                          <a:cs typeface="Arial MT"/>
                        </a:rPr>
                        <a:t> </a:t>
                      </a:r>
                      <a:r>
                        <a:rPr sz="1800" dirty="0">
                          <a:latin typeface="Arial MT"/>
                          <a:cs typeface="Arial MT"/>
                        </a:rPr>
                        <a:t>Mesleki</a:t>
                      </a:r>
                      <a:r>
                        <a:rPr sz="1800" spc="-45" dirty="0">
                          <a:latin typeface="Arial MT"/>
                          <a:cs typeface="Arial MT"/>
                        </a:rPr>
                        <a:t> </a:t>
                      </a:r>
                      <a:r>
                        <a:rPr sz="1800" spc="-5" dirty="0">
                          <a:latin typeface="Arial MT"/>
                          <a:cs typeface="Arial MT"/>
                        </a:rPr>
                        <a:t>Uygulamalar</a:t>
                      </a:r>
                      <a:endParaRPr sz="1800" dirty="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639"/>
                        </a:lnSpc>
                      </a:pPr>
                      <a:r>
                        <a:rPr sz="1800" spc="-35" dirty="0">
                          <a:latin typeface="Arial MT"/>
                          <a:cs typeface="Arial MT"/>
                        </a:rPr>
                        <a:t>Temel</a:t>
                      </a:r>
                      <a:r>
                        <a:rPr sz="1800" spc="-40" dirty="0">
                          <a:latin typeface="Arial MT"/>
                          <a:cs typeface="Arial MT"/>
                        </a:rPr>
                        <a:t> </a:t>
                      </a:r>
                      <a:r>
                        <a:rPr sz="1800" dirty="0">
                          <a:latin typeface="Arial MT"/>
                          <a:cs typeface="Arial MT"/>
                        </a:rPr>
                        <a:t>Mesleki</a:t>
                      </a:r>
                      <a:r>
                        <a:rPr sz="1800" spc="-45" dirty="0">
                          <a:latin typeface="Arial MT"/>
                          <a:cs typeface="Arial MT"/>
                        </a:rPr>
                        <a:t> </a:t>
                      </a:r>
                      <a:r>
                        <a:rPr sz="1800" spc="-5" dirty="0">
                          <a:latin typeface="Arial MT"/>
                          <a:cs typeface="Arial MT"/>
                        </a:rPr>
                        <a:t>Uygulamalar</a:t>
                      </a:r>
                      <a:endParaRPr sz="1800" dirty="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79643">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1175"/>
                        </a:lnSpc>
                      </a:pPr>
                      <a:r>
                        <a:rPr sz="1000" b="1" spc="-10" dirty="0">
                          <a:latin typeface="Arial"/>
                          <a:cs typeface="Arial"/>
                        </a:rPr>
                        <a:t>11</a:t>
                      </a:r>
                      <a:endParaRPr sz="10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614"/>
                        </a:lnSpc>
                      </a:pPr>
                      <a:r>
                        <a:rPr sz="1800" dirty="0">
                          <a:latin typeface="Arial MT"/>
                          <a:cs typeface="Arial MT"/>
                        </a:rPr>
                        <a:t>Ebe</a:t>
                      </a:r>
                      <a:r>
                        <a:rPr sz="1800" spc="-55" dirty="0">
                          <a:latin typeface="Arial MT"/>
                          <a:cs typeface="Arial MT"/>
                        </a:rPr>
                        <a:t> </a:t>
                      </a:r>
                      <a:r>
                        <a:rPr sz="1800" spc="-70" dirty="0">
                          <a:latin typeface="Arial MT"/>
                          <a:cs typeface="Arial MT"/>
                        </a:rPr>
                        <a:t>Yardımcılığı</a:t>
                      </a:r>
                      <a:r>
                        <a:rPr sz="1800" spc="-10" dirty="0">
                          <a:latin typeface="Arial MT"/>
                          <a:cs typeface="Arial MT"/>
                        </a:rPr>
                        <a:t> </a:t>
                      </a:r>
                      <a:r>
                        <a:rPr sz="1800" spc="-5" dirty="0">
                          <a:latin typeface="Arial MT"/>
                          <a:cs typeface="Arial MT"/>
                        </a:rPr>
                        <a:t>Mesleki</a:t>
                      </a:r>
                      <a:endParaRPr sz="1800" dirty="0">
                        <a:latin typeface="Arial MT"/>
                        <a:cs typeface="Arial MT"/>
                      </a:endParaRPr>
                    </a:p>
                    <a:p>
                      <a:pPr marL="68580">
                        <a:lnSpc>
                          <a:spcPct val="100000"/>
                        </a:lnSpc>
                        <a:spcBef>
                          <a:spcPts val="105"/>
                        </a:spcBef>
                      </a:pPr>
                      <a:r>
                        <a:rPr sz="1800" spc="-5" dirty="0">
                          <a:latin typeface="Arial MT"/>
                          <a:cs typeface="Arial MT"/>
                        </a:rPr>
                        <a:t>Uygulamalar</a:t>
                      </a:r>
                      <a:endParaRPr sz="1800" dirty="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614"/>
                        </a:lnSpc>
                      </a:pPr>
                      <a:r>
                        <a:rPr sz="1800" dirty="0">
                          <a:latin typeface="Arial MT"/>
                          <a:cs typeface="Arial MT"/>
                        </a:rPr>
                        <a:t>Ebe</a:t>
                      </a:r>
                      <a:r>
                        <a:rPr sz="1800" spc="-40" dirty="0">
                          <a:latin typeface="Arial MT"/>
                          <a:cs typeface="Arial MT"/>
                        </a:rPr>
                        <a:t> </a:t>
                      </a:r>
                      <a:r>
                        <a:rPr sz="1800" spc="-70" dirty="0">
                          <a:latin typeface="Arial MT"/>
                          <a:cs typeface="Arial MT"/>
                        </a:rPr>
                        <a:t>Yardımcılığı</a:t>
                      </a:r>
                      <a:r>
                        <a:rPr sz="1800" spc="5" dirty="0">
                          <a:latin typeface="Arial MT"/>
                          <a:cs typeface="Arial MT"/>
                        </a:rPr>
                        <a:t> </a:t>
                      </a:r>
                      <a:r>
                        <a:rPr sz="1800" spc="-5" dirty="0">
                          <a:latin typeface="Arial MT"/>
                          <a:cs typeface="Arial MT"/>
                        </a:rPr>
                        <a:t>Mesleki</a:t>
                      </a:r>
                      <a:r>
                        <a:rPr sz="1800" spc="-25" dirty="0">
                          <a:latin typeface="Arial MT"/>
                          <a:cs typeface="Arial MT"/>
                        </a:rPr>
                        <a:t> </a:t>
                      </a:r>
                      <a:r>
                        <a:rPr sz="1800" spc="-10" dirty="0">
                          <a:latin typeface="Arial MT"/>
                          <a:cs typeface="Arial MT"/>
                        </a:rPr>
                        <a:t>Uygulamalar</a:t>
                      </a:r>
                      <a:endParaRPr sz="1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5547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1180"/>
                        </a:lnSpc>
                      </a:pPr>
                      <a:r>
                        <a:rPr sz="1000" b="1" spc="-10" dirty="0">
                          <a:latin typeface="Arial"/>
                          <a:cs typeface="Arial"/>
                        </a:rPr>
                        <a:t>12</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645"/>
                        </a:lnSpc>
                      </a:pPr>
                      <a:r>
                        <a:rPr sz="1800" dirty="0">
                          <a:latin typeface="Arial MT"/>
                          <a:cs typeface="Arial MT"/>
                        </a:rPr>
                        <a:t>İş</a:t>
                      </a:r>
                      <a:r>
                        <a:rPr sz="1800" spc="-5" dirty="0">
                          <a:latin typeface="Arial MT"/>
                          <a:cs typeface="Arial MT"/>
                        </a:rPr>
                        <a:t>le</a:t>
                      </a:r>
                      <a:r>
                        <a:rPr sz="1800" dirty="0">
                          <a:latin typeface="Arial MT"/>
                          <a:cs typeface="Arial MT"/>
                        </a:rPr>
                        <a:t>t</a:t>
                      </a:r>
                      <a:r>
                        <a:rPr sz="1800" spc="-10" dirty="0">
                          <a:latin typeface="Arial MT"/>
                          <a:cs typeface="Arial MT"/>
                        </a:rPr>
                        <a:t>m</a:t>
                      </a:r>
                      <a:r>
                        <a:rPr sz="1800" spc="-5" dirty="0">
                          <a:latin typeface="Arial MT"/>
                          <a:cs typeface="Arial MT"/>
                        </a:rPr>
                        <a:t>ele</a:t>
                      </a:r>
                      <a:r>
                        <a:rPr sz="1800" spc="-15" dirty="0">
                          <a:latin typeface="Arial MT"/>
                          <a:cs typeface="Arial MT"/>
                        </a:rPr>
                        <a:t>r</a:t>
                      </a:r>
                      <a:r>
                        <a:rPr sz="1800" spc="-5" dirty="0">
                          <a:latin typeface="Arial MT"/>
                          <a:cs typeface="Arial MT"/>
                        </a:rPr>
                        <a:t>d</a:t>
                      </a:r>
                      <a:r>
                        <a:rPr sz="1800" dirty="0">
                          <a:latin typeface="Arial MT"/>
                          <a:cs typeface="Arial MT"/>
                        </a:rPr>
                        <a:t>e</a:t>
                      </a:r>
                      <a:r>
                        <a:rPr sz="1800" spc="-45" dirty="0">
                          <a:latin typeface="Arial MT"/>
                          <a:cs typeface="Arial MT"/>
                        </a:rPr>
                        <a:t> </a:t>
                      </a:r>
                      <a:r>
                        <a:rPr sz="1800" spc="-10" dirty="0">
                          <a:latin typeface="Arial MT"/>
                          <a:cs typeface="Arial MT"/>
                        </a:rPr>
                        <a:t>M</a:t>
                      </a:r>
                      <a:r>
                        <a:rPr sz="1800" spc="-5" dirty="0">
                          <a:latin typeface="Arial MT"/>
                          <a:cs typeface="Arial MT"/>
                        </a:rPr>
                        <a:t>e</a:t>
                      </a:r>
                      <a:r>
                        <a:rPr sz="1800" dirty="0">
                          <a:latin typeface="Arial MT"/>
                          <a:cs typeface="Arial MT"/>
                        </a:rPr>
                        <a:t>s</a:t>
                      </a:r>
                      <a:r>
                        <a:rPr sz="1800" spc="-5" dirty="0">
                          <a:latin typeface="Arial MT"/>
                          <a:cs typeface="Arial MT"/>
                        </a:rPr>
                        <a:t>le</a:t>
                      </a:r>
                      <a:r>
                        <a:rPr sz="1800" dirty="0">
                          <a:latin typeface="Arial MT"/>
                          <a:cs typeface="Arial MT"/>
                        </a:rPr>
                        <a:t>ki</a:t>
                      </a:r>
                      <a:r>
                        <a:rPr sz="1800" spc="-30" dirty="0">
                          <a:latin typeface="Arial MT"/>
                          <a:cs typeface="Arial MT"/>
                        </a:rPr>
                        <a:t> </a:t>
                      </a:r>
                      <a:r>
                        <a:rPr sz="1800" dirty="0">
                          <a:latin typeface="Arial MT"/>
                          <a:cs typeface="Arial MT"/>
                        </a:rPr>
                        <a:t>Eğit</a:t>
                      </a:r>
                      <a:r>
                        <a:rPr sz="1800" spc="-5" dirty="0">
                          <a:latin typeface="Arial MT"/>
                          <a:cs typeface="Arial MT"/>
                        </a:rPr>
                        <a:t>im</a:t>
                      </a:r>
                      <a:endParaRPr sz="1800" dirty="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1645"/>
                        </a:lnSpc>
                      </a:pPr>
                      <a:r>
                        <a:rPr sz="1800" dirty="0">
                          <a:latin typeface="Arial MT"/>
                          <a:cs typeface="Arial MT"/>
                        </a:rPr>
                        <a:t>-</a:t>
                      </a:r>
                      <a:endParaRPr sz="1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56220">
                <a:tc rowSpan="4">
                  <a:txBody>
                    <a:bodyPr/>
                    <a:lstStyle/>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spcBef>
                          <a:spcPts val="30"/>
                        </a:spcBef>
                      </a:pPr>
                      <a:endParaRPr sz="1200" dirty="0">
                        <a:latin typeface="Times New Roman"/>
                        <a:cs typeface="Times New Roman"/>
                      </a:endParaRPr>
                    </a:p>
                    <a:p>
                      <a:pPr marL="68580" marR="447675">
                        <a:lnSpc>
                          <a:spcPct val="108600"/>
                        </a:lnSpc>
                      </a:pPr>
                      <a:r>
                        <a:rPr sz="1400" b="1" spc="-5" dirty="0">
                          <a:latin typeface="Arial"/>
                          <a:cs typeface="Arial"/>
                        </a:rPr>
                        <a:t>Hemşire </a:t>
                      </a:r>
                      <a:r>
                        <a:rPr sz="1400" b="1" dirty="0">
                          <a:latin typeface="Arial"/>
                          <a:cs typeface="Arial"/>
                        </a:rPr>
                        <a:t> </a:t>
                      </a:r>
                      <a:r>
                        <a:rPr sz="1400" b="1" spc="-75" dirty="0">
                          <a:latin typeface="Arial"/>
                          <a:cs typeface="Arial"/>
                        </a:rPr>
                        <a:t>Y</a:t>
                      </a:r>
                      <a:r>
                        <a:rPr sz="1400" b="1" spc="-5" dirty="0">
                          <a:latin typeface="Arial"/>
                          <a:cs typeface="Arial"/>
                        </a:rPr>
                        <a:t>a</a:t>
                      </a:r>
                      <a:r>
                        <a:rPr sz="1400" b="1" dirty="0">
                          <a:latin typeface="Arial"/>
                          <a:cs typeface="Arial"/>
                        </a:rPr>
                        <a:t>r</a:t>
                      </a:r>
                      <a:r>
                        <a:rPr sz="1400" b="1" spc="-10" dirty="0">
                          <a:latin typeface="Arial"/>
                          <a:cs typeface="Arial"/>
                        </a:rPr>
                        <a:t>d</a:t>
                      </a:r>
                      <a:r>
                        <a:rPr sz="1400" b="1" dirty="0">
                          <a:latin typeface="Arial"/>
                          <a:cs typeface="Arial"/>
                        </a:rPr>
                        <a:t>ı</a:t>
                      </a:r>
                      <a:r>
                        <a:rPr sz="1400" b="1" spc="-5" dirty="0">
                          <a:latin typeface="Arial"/>
                          <a:cs typeface="Arial"/>
                        </a:rPr>
                        <a:t>mc</a:t>
                      </a:r>
                      <a:r>
                        <a:rPr sz="1400" b="1" dirty="0">
                          <a:latin typeface="Arial"/>
                          <a:cs typeface="Arial"/>
                        </a:rPr>
                        <a:t>ıl</a:t>
                      </a:r>
                      <a:r>
                        <a:rPr sz="1400" b="1" spc="-10" dirty="0">
                          <a:latin typeface="Arial"/>
                          <a:cs typeface="Arial"/>
                        </a:rPr>
                        <a:t>ığ</a:t>
                      </a:r>
                      <a:r>
                        <a:rPr sz="1400" b="1" dirty="0">
                          <a:latin typeface="Arial"/>
                          <a:cs typeface="Arial"/>
                        </a:rPr>
                        <a:t>ı</a:t>
                      </a:r>
                      <a:endParaRPr sz="1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1180"/>
                        </a:lnSpc>
                      </a:pPr>
                      <a:r>
                        <a:rPr sz="1000" b="1" dirty="0">
                          <a:latin typeface="Arial"/>
                          <a:cs typeface="Arial"/>
                        </a:rPr>
                        <a:t>9</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639"/>
                        </a:lnSpc>
                      </a:pPr>
                      <a:r>
                        <a:rPr sz="1800" spc="-35" dirty="0">
                          <a:latin typeface="Arial MT"/>
                          <a:cs typeface="Arial MT"/>
                        </a:rPr>
                        <a:t>Temel</a:t>
                      </a:r>
                      <a:r>
                        <a:rPr sz="1800" spc="-40" dirty="0">
                          <a:latin typeface="Arial MT"/>
                          <a:cs typeface="Arial MT"/>
                        </a:rPr>
                        <a:t> </a:t>
                      </a:r>
                      <a:r>
                        <a:rPr sz="1800" dirty="0">
                          <a:latin typeface="Arial MT"/>
                          <a:cs typeface="Arial MT"/>
                        </a:rPr>
                        <a:t>Mesleki</a:t>
                      </a:r>
                      <a:r>
                        <a:rPr sz="1800" spc="-45" dirty="0">
                          <a:latin typeface="Arial MT"/>
                          <a:cs typeface="Arial MT"/>
                        </a:rPr>
                        <a:t> </a:t>
                      </a:r>
                      <a:r>
                        <a:rPr sz="1800" spc="-5" dirty="0">
                          <a:latin typeface="Arial MT"/>
                          <a:cs typeface="Arial MT"/>
                        </a:rPr>
                        <a:t>Uygulamalar</a:t>
                      </a:r>
                      <a:endParaRPr sz="1800" dirty="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639"/>
                        </a:lnSpc>
                      </a:pPr>
                      <a:r>
                        <a:rPr sz="1800" spc="-35" dirty="0">
                          <a:latin typeface="Arial MT"/>
                          <a:cs typeface="Arial MT"/>
                        </a:rPr>
                        <a:t>Temel</a:t>
                      </a:r>
                      <a:r>
                        <a:rPr sz="1800" spc="-40" dirty="0">
                          <a:latin typeface="Arial MT"/>
                          <a:cs typeface="Arial MT"/>
                        </a:rPr>
                        <a:t> </a:t>
                      </a:r>
                      <a:r>
                        <a:rPr sz="1800" dirty="0">
                          <a:latin typeface="Arial MT"/>
                          <a:cs typeface="Arial MT"/>
                        </a:rPr>
                        <a:t>Mesleki</a:t>
                      </a:r>
                      <a:r>
                        <a:rPr sz="1800" spc="-45" dirty="0">
                          <a:latin typeface="Arial MT"/>
                          <a:cs typeface="Arial MT"/>
                        </a:rPr>
                        <a:t> </a:t>
                      </a:r>
                      <a:r>
                        <a:rPr sz="1800" spc="-5" dirty="0">
                          <a:latin typeface="Arial MT"/>
                          <a:cs typeface="Arial MT"/>
                        </a:rPr>
                        <a:t>Uygulamalar</a:t>
                      </a:r>
                      <a:endParaRPr sz="1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5547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1180"/>
                        </a:lnSpc>
                      </a:pPr>
                      <a:r>
                        <a:rPr sz="1000" b="1" spc="-10" dirty="0">
                          <a:latin typeface="Arial"/>
                          <a:cs typeface="Arial"/>
                        </a:rPr>
                        <a:t>10</a:t>
                      </a:r>
                      <a:endParaRPr sz="10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645"/>
                        </a:lnSpc>
                      </a:pPr>
                      <a:r>
                        <a:rPr sz="1800" spc="-35" dirty="0">
                          <a:latin typeface="Arial MT"/>
                          <a:cs typeface="Arial MT"/>
                        </a:rPr>
                        <a:t>Temel</a:t>
                      </a:r>
                      <a:r>
                        <a:rPr sz="1800" spc="-40" dirty="0">
                          <a:latin typeface="Arial MT"/>
                          <a:cs typeface="Arial MT"/>
                        </a:rPr>
                        <a:t> </a:t>
                      </a:r>
                      <a:r>
                        <a:rPr sz="1800" dirty="0">
                          <a:latin typeface="Arial MT"/>
                          <a:cs typeface="Arial MT"/>
                        </a:rPr>
                        <a:t>Mesleki</a:t>
                      </a:r>
                      <a:r>
                        <a:rPr sz="1800" spc="-45" dirty="0">
                          <a:latin typeface="Arial MT"/>
                          <a:cs typeface="Arial MT"/>
                        </a:rPr>
                        <a:t> </a:t>
                      </a:r>
                      <a:r>
                        <a:rPr sz="1800" spc="-5" dirty="0">
                          <a:latin typeface="Arial MT"/>
                          <a:cs typeface="Arial MT"/>
                        </a:rPr>
                        <a:t>Uygulamalar</a:t>
                      </a:r>
                      <a:endParaRPr sz="1800" dirty="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645"/>
                        </a:lnSpc>
                      </a:pPr>
                      <a:r>
                        <a:rPr sz="1800" spc="-35" dirty="0">
                          <a:latin typeface="Arial MT"/>
                          <a:cs typeface="Arial MT"/>
                        </a:rPr>
                        <a:t>Temel</a:t>
                      </a:r>
                      <a:r>
                        <a:rPr sz="1800" spc="-40" dirty="0">
                          <a:latin typeface="Arial MT"/>
                          <a:cs typeface="Arial MT"/>
                        </a:rPr>
                        <a:t> </a:t>
                      </a:r>
                      <a:r>
                        <a:rPr sz="1800" dirty="0">
                          <a:latin typeface="Arial MT"/>
                          <a:cs typeface="Arial MT"/>
                        </a:rPr>
                        <a:t>Mesleki</a:t>
                      </a:r>
                      <a:r>
                        <a:rPr sz="1800" spc="-45" dirty="0">
                          <a:latin typeface="Arial MT"/>
                          <a:cs typeface="Arial MT"/>
                        </a:rPr>
                        <a:t> </a:t>
                      </a:r>
                      <a:r>
                        <a:rPr sz="1800" spc="-5" dirty="0">
                          <a:latin typeface="Arial MT"/>
                          <a:cs typeface="Arial MT"/>
                        </a:rPr>
                        <a:t>Uygulamalar</a:t>
                      </a:r>
                      <a:endParaRPr sz="1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17513">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1180"/>
                        </a:lnSpc>
                      </a:pPr>
                      <a:r>
                        <a:rPr sz="1000" b="1" spc="-10" dirty="0">
                          <a:latin typeface="Arial"/>
                          <a:cs typeface="Arial"/>
                        </a:rPr>
                        <a:t>11</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115"/>
                        </a:lnSpc>
                      </a:pPr>
                      <a:r>
                        <a:rPr sz="1800" spc="-10" dirty="0">
                          <a:latin typeface="Arial MT"/>
                          <a:cs typeface="Arial MT"/>
                        </a:rPr>
                        <a:t>H</a:t>
                      </a:r>
                      <a:r>
                        <a:rPr sz="1800" spc="-5" dirty="0">
                          <a:latin typeface="Arial MT"/>
                          <a:cs typeface="Arial MT"/>
                        </a:rPr>
                        <a:t>e</a:t>
                      </a:r>
                      <a:r>
                        <a:rPr sz="1800" spc="-15" dirty="0">
                          <a:latin typeface="Arial MT"/>
                          <a:cs typeface="Arial MT"/>
                        </a:rPr>
                        <a:t>m</a:t>
                      </a:r>
                      <a:r>
                        <a:rPr sz="1800" dirty="0">
                          <a:latin typeface="Arial MT"/>
                          <a:cs typeface="Arial MT"/>
                        </a:rPr>
                        <a:t>ş</a:t>
                      </a:r>
                      <a:r>
                        <a:rPr sz="1800" spc="-5" dirty="0">
                          <a:latin typeface="Arial MT"/>
                          <a:cs typeface="Arial MT"/>
                        </a:rPr>
                        <a:t>ir</a:t>
                      </a:r>
                      <a:r>
                        <a:rPr sz="1800" dirty="0">
                          <a:latin typeface="Arial MT"/>
                          <a:cs typeface="Arial MT"/>
                        </a:rPr>
                        <a:t>e</a:t>
                      </a:r>
                      <a:r>
                        <a:rPr sz="1800" spc="-60" dirty="0">
                          <a:latin typeface="Arial MT"/>
                          <a:cs typeface="Arial MT"/>
                        </a:rPr>
                        <a:t> </a:t>
                      </a:r>
                      <a:r>
                        <a:rPr sz="1800" spc="-125" dirty="0">
                          <a:latin typeface="Arial MT"/>
                          <a:cs typeface="Arial MT"/>
                        </a:rPr>
                        <a:t>Y</a:t>
                      </a:r>
                      <a:r>
                        <a:rPr sz="1800" spc="-5" dirty="0">
                          <a:latin typeface="Arial MT"/>
                          <a:cs typeface="Arial MT"/>
                        </a:rPr>
                        <a:t>ard</a:t>
                      </a:r>
                      <a:r>
                        <a:rPr sz="1800" spc="-10" dirty="0">
                          <a:latin typeface="Arial MT"/>
                          <a:cs typeface="Arial MT"/>
                        </a:rPr>
                        <a:t>ım</a:t>
                      </a:r>
                      <a:r>
                        <a:rPr sz="1800" dirty="0">
                          <a:latin typeface="Arial MT"/>
                          <a:cs typeface="Arial MT"/>
                        </a:rPr>
                        <a:t>c</a:t>
                      </a:r>
                      <a:r>
                        <a:rPr sz="1800" spc="-10" dirty="0">
                          <a:latin typeface="Arial MT"/>
                          <a:cs typeface="Arial MT"/>
                        </a:rPr>
                        <a:t>ı</a:t>
                      </a:r>
                      <a:r>
                        <a:rPr sz="1800" spc="-5" dirty="0">
                          <a:latin typeface="Arial MT"/>
                          <a:cs typeface="Arial MT"/>
                        </a:rPr>
                        <a:t>l</a:t>
                      </a:r>
                      <a:r>
                        <a:rPr sz="1800" spc="-10" dirty="0">
                          <a:latin typeface="Arial MT"/>
                          <a:cs typeface="Arial MT"/>
                        </a:rPr>
                        <a:t>ı</a:t>
                      </a:r>
                      <a:r>
                        <a:rPr sz="1800" spc="-5" dirty="0">
                          <a:latin typeface="Arial MT"/>
                          <a:cs typeface="Arial MT"/>
                        </a:rPr>
                        <a:t>ğ</a:t>
                      </a:r>
                      <a:r>
                        <a:rPr sz="1800" dirty="0">
                          <a:latin typeface="Arial MT"/>
                          <a:cs typeface="Arial MT"/>
                        </a:rPr>
                        <a:t>ı</a:t>
                      </a:r>
                      <a:r>
                        <a:rPr sz="1800" spc="-5" dirty="0">
                          <a:latin typeface="Arial MT"/>
                          <a:cs typeface="Arial MT"/>
                        </a:rPr>
                        <a:t> </a:t>
                      </a:r>
                      <a:r>
                        <a:rPr sz="1800" spc="-10" dirty="0">
                          <a:latin typeface="Arial MT"/>
                          <a:cs typeface="Arial MT"/>
                        </a:rPr>
                        <a:t>M</a:t>
                      </a:r>
                      <a:r>
                        <a:rPr sz="1800" spc="-5" dirty="0">
                          <a:latin typeface="Arial MT"/>
                          <a:cs typeface="Arial MT"/>
                        </a:rPr>
                        <a:t>esle</a:t>
                      </a:r>
                      <a:r>
                        <a:rPr sz="1800" dirty="0">
                          <a:latin typeface="Arial MT"/>
                          <a:cs typeface="Arial MT"/>
                        </a:rPr>
                        <a:t>ki</a:t>
                      </a:r>
                    </a:p>
                    <a:p>
                      <a:pPr marL="68580">
                        <a:lnSpc>
                          <a:spcPct val="100000"/>
                        </a:lnSpc>
                        <a:spcBef>
                          <a:spcPts val="50"/>
                        </a:spcBef>
                      </a:pPr>
                      <a:r>
                        <a:rPr sz="1800" spc="-5" dirty="0">
                          <a:latin typeface="Arial MT"/>
                          <a:cs typeface="Arial MT"/>
                        </a:rPr>
                        <a:t>Uygulamalar</a:t>
                      </a:r>
                      <a:endParaRPr sz="1800" dirty="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115"/>
                        </a:lnSpc>
                      </a:pPr>
                      <a:r>
                        <a:rPr sz="1800" spc="-10" dirty="0">
                          <a:latin typeface="Arial MT"/>
                          <a:cs typeface="Arial MT"/>
                        </a:rPr>
                        <a:t>H</a:t>
                      </a:r>
                      <a:r>
                        <a:rPr sz="1800" spc="-5" dirty="0">
                          <a:latin typeface="Arial MT"/>
                          <a:cs typeface="Arial MT"/>
                        </a:rPr>
                        <a:t>e</a:t>
                      </a:r>
                      <a:r>
                        <a:rPr sz="1800" spc="-15" dirty="0">
                          <a:latin typeface="Arial MT"/>
                          <a:cs typeface="Arial MT"/>
                        </a:rPr>
                        <a:t>m</a:t>
                      </a:r>
                      <a:r>
                        <a:rPr sz="1800" dirty="0">
                          <a:latin typeface="Arial MT"/>
                          <a:cs typeface="Arial MT"/>
                        </a:rPr>
                        <a:t>ş</a:t>
                      </a:r>
                      <a:r>
                        <a:rPr sz="1800" spc="-5" dirty="0">
                          <a:latin typeface="Arial MT"/>
                          <a:cs typeface="Arial MT"/>
                        </a:rPr>
                        <a:t>ir</a:t>
                      </a:r>
                      <a:r>
                        <a:rPr sz="1800" dirty="0">
                          <a:latin typeface="Arial MT"/>
                          <a:cs typeface="Arial MT"/>
                        </a:rPr>
                        <a:t>e</a:t>
                      </a:r>
                      <a:r>
                        <a:rPr sz="1800" spc="-60" dirty="0">
                          <a:latin typeface="Arial MT"/>
                          <a:cs typeface="Arial MT"/>
                        </a:rPr>
                        <a:t> </a:t>
                      </a:r>
                      <a:r>
                        <a:rPr sz="1800" spc="-125" dirty="0">
                          <a:latin typeface="Arial MT"/>
                          <a:cs typeface="Arial MT"/>
                        </a:rPr>
                        <a:t>Y</a:t>
                      </a:r>
                      <a:r>
                        <a:rPr sz="1800" spc="-5" dirty="0">
                          <a:latin typeface="Arial MT"/>
                          <a:cs typeface="Arial MT"/>
                        </a:rPr>
                        <a:t>ard</a:t>
                      </a:r>
                      <a:r>
                        <a:rPr sz="1800" spc="-10" dirty="0">
                          <a:latin typeface="Arial MT"/>
                          <a:cs typeface="Arial MT"/>
                        </a:rPr>
                        <a:t>ım</a:t>
                      </a:r>
                      <a:r>
                        <a:rPr sz="1800" dirty="0">
                          <a:latin typeface="Arial MT"/>
                          <a:cs typeface="Arial MT"/>
                        </a:rPr>
                        <a:t>c</a:t>
                      </a:r>
                      <a:r>
                        <a:rPr sz="1800" spc="-10" dirty="0">
                          <a:latin typeface="Arial MT"/>
                          <a:cs typeface="Arial MT"/>
                        </a:rPr>
                        <a:t>ı</a:t>
                      </a:r>
                      <a:r>
                        <a:rPr sz="1800" spc="-5" dirty="0">
                          <a:latin typeface="Arial MT"/>
                          <a:cs typeface="Arial MT"/>
                        </a:rPr>
                        <a:t>l</a:t>
                      </a:r>
                      <a:r>
                        <a:rPr sz="1800" spc="-10" dirty="0">
                          <a:latin typeface="Arial MT"/>
                          <a:cs typeface="Arial MT"/>
                        </a:rPr>
                        <a:t>ı</a:t>
                      </a:r>
                      <a:r>
                        <a:rPr sz="1800" spc="-5" dirty="0">
                          <a:latin typeface="Arial MT"/>
                          <a:cs typeface="Arial MT"/>
                        </a:rPr>
                        <a:t>ğ</a:t>
                      </a:r>
                      <a:r>
                        <a:rPr sz="1800" dirty="0">
                          <a:latin typeface="Arial MT"/>
                          <a:cs typeface="Arial MT"/>
                        </a:rPr>
                        <a:t>ı</a:t>
                      </a:r>
                      <a:r>
                        <a:rPr sz="1800" spc="-5" dirty="0">
                          <a:latin typeface="Arial MT"/>
                          <a:cs typeface="Arial MT"/>
                        </a:rPr>
                        <a:t> </a:t>
                      </a:r>
                      <a:r>
                        <a:rPr sz="1800" spc="-10" dirty="0">
                          <a:latin typeface="Arial MT"/>
                          <a:cs typeface="Arial MT"/>
                        </a:rPr>
                        <a:t>M</a:t>
                      </a:r>
                      <a:r>
                        <a:rPr sz="1800" spc="-5" dirty="0">
                          <a:latin typeface="Arial MT"/>
                          <a:cs typeface="Arial MT"/>
                        </a:rPr>
                        <a:t>esle</a:t>
                      </a:r>
                      <a:r>
                        <a:rPr sz="1800" dirty="0">
                          <a:latin typeface="Arial MT"/>
                          <a:cs typeface="Arial MT"/>
                        </a:rPr>
                        <a:t>ki</a:t>
                      </a:r>
                    </a:p>
                    <a:p>
                      <a:pPr marL="69215">
                        <a:lnSpc>
                          <a:spcPct val="100000"/>
                        </a:lnSpc>
                        <a:spcBef>
                          <a:spcPts val="50"/>
                        </a:spcBef>
                      </a:pPr>
                      <a:r>
                        <a:rPr sz="1800" spc="-5" dirty="0">
                          <a:latin typeface="Arial MT"/>
                          <a:cs typeface="Arial MT"/>
                        </a:rPr>
                        <a:t>Uygulamalar</a:t>
                      </a:r>
                      <a:endParaRPr sz="1800" dirty="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53987">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1180"/>
                        </a:lnSpc>
                      </a:pPr>
                      <a:r>
                        <a:rPr sz="1000" b="1" spc="-10" dirty="0">
                          <a:latin typeface="Arial"/>
                          <a:cs typeface="Arial"/>
                        </a:rPr>
                        <a:t>12</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645"/>
                        </a:lnSpc>
                      </a:pPr>
                      <a:r>
                        <a:rPr sz="1800" dirty="0">
                          <a:latin typeface="Arial MT"/>
                          <a:cs typeface="Arial MT"/>
                        </a:rPr>
                        <a:t>İş</a:t>
                      </a:r>
                      <a:r>
                        <a:rPr sz="1800" spc="-5" dirty="0">
                          <a:latin typeface="Arial MT"/>
                          <a:cs typeface="Arial MT"/>
                        </a:rPr>
                        <a:t>le</a:t>
                      </a:r>
                      <a:r>
                        <a:rPr sz="1800" dirty="0">
                          <a:latin typeface="Arial MT"/>
                          <a:cs typeface="Arial MT"/>
                        </a:rPr>
                        <a:t>t</a:t>
                      </a:r>
                      <a:r>
                        <a:rPr sz="1800" spc="-10" dirty="0">
                          <a:latin typeface="Arial MT"/>
                          <a:cs typeface="Arial MT"/>
                        </a:rPr>
                        <a:t>m</a:t>
                      </a:r>
                      <a:r>
                        <a:rPr sz="1800" spc="-5" dirty="0">
                          <a:latin typeface="Arial MT"/>
                          <a:cs typeface="Arial MT"/>
                        </a:rPr>
                        <a:t>ele</a:t>
                      </a:r>
                      <a:r>
                        <a:rPr sz="1800" spc="-15" dirty="0">
                          <a:latin typeface="Arial MT"/>
                          <a:cs typeface="Arial MT"/>
                        </a:rPr>
                        <a:t>r</a:t>
                      </a:r>
                      <a:r>
                        <a:rPr sz="1800" spc="-5" dirty="0">
                          <a:latin typeface="Arial MT"/>
                          <a:cs typeface="Arial MT"/>
                        </a:rPr>
                        <a:t>d</a:t>
                      </a:r>
                      <a:r>
                        <a:rPr sz="1800" dirty="0">
                          <a:latin typeface="Arial MT"/>
                          <a:cs typeface="Arial MT"/>
                        </a:rPr>
                        <a:t>e</a:t>
                      </a:r>
                      <a:r>
                        <a:rPr sz="1800" spc="-45" dirty="0">
                          <a:latin typeface="Arial MT"/>
                          <a:cs typeface="Arial MT"/>
                        </a:rPr>
                        <a:t> </a:t>
                      </a:r>
                      <a:r>
                        <a:rPr sz="1800" spc="-10" dirty="0">
                          <a:latin typeface="Arial MT"/>
                          <a:cs typeface="Arial MT"/>
                        </a:rPr>
                        <a:t>M</a:t>
                      </a:r>
                      <a:r>
                        <a:rPr sz="1800" spc="-5" dirty="0">
                          <a:latin typeface="Arial MT"/>
                          <a:cs typeface="Arial MT"/>
                        </a:rPr>
                        <a:t>e</a:t>
                      </a:r>
                      <a:r>
                        <a:rPr sz="1800" dirty="0">
                          <a:latin typeface="Arial MT"/>
                          <a:cs typeface="Arial MT"/>
                        </a:rPr>
                        <a:t>s</a:t>
                      </a:r>
                      <a:r>
                        <a:rPr sz="1800" spc="-5" dirty="0">
                          <a:latin typeface="Arial MT"/>
                          <a:cs typeface="Arial MT"/>
                        </a:rPr>
                        <a:t>le</a:t>
                      </a:r>
                      <a:r>
                        <a:rPr sz="1800" dirty="0">
                          <a:latin typeface="Arial MT"/>
                          <a:cs typeface="Arial MT"/>
                        </a:rPr>
                        <a:t>ki</a:t>
                      </a:r>
                      <a:r>
                        <a:rPr sz="1800" spc="-30" dirty="0">
                          <a:latin typeface="Arial MT"/>
                          <a:cs typeface="Arial MT"/>
                        </a:rPr>
                        <a:t> </a:t>
                      </a:r>
                      <a:r>
                        <a:rPr sz="1800" dirty="0">
                          <a:latin typeface="Arial MT"/>
                          <a:cs typeface="Arial MT"/>
                        </a:rPr>
                        <a:t>Eğit</a:t>
                      </a:r>
                      <a:r>
                        <a:rPr sz="1800" spc="-5" dirty="0">
                          <a:latin typeface="Arial MT"/>
                          <a:cs typeface="Arial MT"/>
                        </a:rPr>
                        <a:t>im</a:t>
                      </a:r>
                      <a:endParaRPr sz="1800" dirty="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1645"/>
                        </a:lnSpc>
                      </a:pPr>
                      <a:r>
                        <a:rPr sz="1800" dirty="0">
                          <a:latin typeface="Arial MT"/>
                          <a:cs typeface="Arial MT"/>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55475">
                <a:tc rowSpan="4">
                  <a:txBody>
                    <a:bodyPr/>
                    <a:lstStyle/>
                    <a:p>
                      <a:pPr>
                        <a:lnSpc>
                          <a:spcPct val="100000"/>
                        </a:lnSpc>
                      </a:pPr>
                      <a:endParaRPr sz="1500">
                        <a:latin typeface="Times New Roman"/>
                        <a:cs typeface="Times New Roman"/>
                      </a:endParaRPr>
                    </a:p>
                    <a:p>
                      <a:pPr>
                        <a:lnSpc>
                          <a:spcPct val="100000"/>
                        </a:lnSpc>
                        <a:spcBef>
                          <a:spcPts val="50"/>
                        </a:spcBef>
                      </a:pPr>
                      <a:endParaRPr sz="1850">
                        <a:latin typeface="Times New Roman"/>
                        <a:cs typeface="Times New Roman"/>
                      </a:endParaRPr>
                    </a:p>
                    <a:p>
                      <a:pPr marL="68580" marR="340995">
                        <a:lnSpc>
                          <a:spcPct val="107900"/>
                        </a:lnSpc>
                      </a:pPr>
                      <a:r>
                        <a:rPr sz="1400" b="1" dirty="0">
                          <a:latin typeface="Arial"/>
                          <a:cs typeface="Arial"/>
                        </a:rPr>
                        <a:t>Sa</a:t>
                      </a:r>
                      <a:r>
                        <a:rPr sz="1400" b="1" spc="-10" dirty="0">
                          <a:latin typeface="Arial"/>
                          <a:cs typeface="Arial"/>
                        </a:rPr>
                        <a:t>ğ</a:t>
                      </a:r>
                      <a:r>
                        <a:rPr sz="1400" b="1" dirty="0">
                          <a:latin typeface="Arial"/>
                          <a:cs typeface="Arial"/>
                        </a:rPr>
                        <a:t>lık</a:t>
                      </a:r>
                      <a:r>
                        <a:rPr sz="1400" b="1" spc="-30" dirty="0">
                          <a:latin typeface="Arial"/>
                          <a:cs typeface="Arial"/>
                        </a:rPr>
                        <a:t> </a:t>
                      </a:r>
                      <a:r>
                        <a:rPr sz="1400" b="1" spc="-10" dirty="0">
                          <a:latin typeface="Arial"/>
                          <a:cs typeface="Arial"/>
                        </a:rPr>
                        <a:t>B</a:t>
                      </a:r>
                      <a:r>
                        <a:rPr sz="1400" b="1" spc="-5" dirty="0">
                          <a:latin typeface="Arial"/>
                          <a:cs typeface="Arial"/>
                        </a:rPr>
                        <a:t>ak</a:t>
                      </a:r>
                      <a:r>
                        <a:rPr sz="1400" b="1" dirty="0">
                          <a:latin typeface="Arial"/>
                          <a:cs typeface="Arial"/>
                        </a:rPr>
                        <a:t>ım  </a:t>
                      </a:r>
                      <a:r>
                        <a:rPr sz="1400" b="1" spc="-114" dirty="0">
                          <a:latin typeface="Arial"/>
                          <a:cs typeface="Arial"/>
                        </a:rPr>
                        <a:t>T</a:t>
                      </a:r>
                      <a:r>
                        <a:rPr sz="1400" b="1" spc="-5" dirty="0">
                          <a:latin typeface="Arial"/>
                          <a:cs typeface="Arial"/>
                        </a:rPr>
                        <a:t>ek</a:t>
                      </a:r>
                      <a:r>
                        <a:rPr sz="1400" b="1" spc="-10" dirty="0">
                          <a:latin typeface="Arial"/>
                          <a:cs typeface="Arial"/>
                        </a:rPr>
                        <a:t>n</a:t>
                      </a:r>
                      <a:r>
                        <a:rPr sz="1400" b="1" dirty="0">
                          <a:latin typeface="Arial"/>
                          <a:cs typeface="Arial"/>
                        </a:rPr>
                        <a:t>i</a:t>
                      </a:r>
                      <a:r>
                        <a:rPr sz="1400" b="1" spc="-5" dirty="0">
                          <a:latin typeface="Arial"/>
                          <a:cs typeface="Arial"/>
                        </a:rPr>
                        <a:t>s</a:t>
                      </a:r>
                      <a:r>
                        <a:rPr sz="1400" b="1" spc="-50" dirty="0">
                          <a:latin typeface="Arial"/>
                          <a:cs typeface="Arial"/>
                        </a:rPr>
                        <a:t>y</a:t>
                      </a:r>
                      <a:r>
                        <a:rPr sz="1400" b="1" spc="-5" dirty="0">
                          <a:latin typeface="Arial"/>
                          <a:cs typeface="Arial"/>
                        </a:rPr>
                        <a:t>e</a:t>
                      </a:r>
                      <a:r>
                        <a:rPr sz="1400" b="1" spc="-10" dirty="0">
                          <a:latin typeface="Arial"/>
                          <a:cs typeface="Arial"/>
                        </a:rPr>
                        <a:t>n</a:t>
                      </a:r>
                      <a:r>
                        <a:rPr sz="1400" b="1" dirty="0">
                          <a:latin typeface="Arial"/>
                          <a:cs typeface="Arial"/>
                        </a:rPr>
                        <a:t>li</a:t>
                      </a:r>
                      <a:r>
                        <a:rPr sz="1400" b="1" spc="-10" dirty="0">
                          <a:latin typeface="Arial"/>
                          <a:cs typeface="Arial"/>
                        </a:rPr>
                        <a:t>ğ</a:t>
                      </a:r>
                      <a:r>
                        <a:rPr sz="1400" b="1" dirty="0">
                          <a:latin typeface="Arial"/>
                          <a:cs typeface="Arial"/>
                        </a:rPr>
                        <a:t>i</a:t>
                      </a:r>
                      <a:endParaRPr sz="1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1180"/>
                        </a:lnSpc>
                      </a:pPr>
                      <a:r>
                        <a:rPr sz="1000" b="1" dirty="0">
                          <a:latin typeface="Arial"/>
                          <a:cs typeface="Arial"/>
                        </a:rPr>
                        <a:t>9</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645"/>
                        </a:lnSpc>
                      </a:pPr>
                      <a:r>
                        <a:rPr sz="1800" spc="-35" dirty="0">
                          <a:latin typeface="Arial MT"/>
                          <a:cs typeface="Arial MT"/>
                        </a:rPr>
                        <a:t>Temel</a:t>
                      </a:r>
                      <a:r>
                        <a:rPr sz="1800" spc="-40" dirty="0">
                          <a:latin typeface="Arial MT"/>
                          <a:cs typeface="Arial MT"/>
                        </a:rPr>
                        <a:t> </a:t>
                      </a:r>
                      <a:r>
                        <a:rPr sz="1800" dirty="0">
                          <a:latin typeface="Arial MT"/>
                          <a:cs typeface="Arial MT"/>
                        </a:rPr>
                        <a:t>Mesleki</a:t>
                      </a:r>
                      <a:r>
                        <a:rPr sz="1800" spc="-45" dirty="0">
                          <a:latin typeface="Arial MT"/>
                          <a:cs typeface="Arial MT"/>
                        </a:rPr>
                        <a:t> </a:t>
                      </a:r>
                      <a:r>
                        <a:rPr sz="1800" spc="-5" dirty="0">
                          <a:latin typeface="Arial MT"/>
                          <a:cs typeface="Arial MT"/>
                        </a:rPr>
                        <a:t>Uygulamalar</a:t>
                      </a:r>
                      <a:endParaRPr sz="1800" dirty="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645"/>
                        </a:lnSpc>
                      </a:pPr>
                      <a:r>
                        <a:rPr sz="1800" spc="-35" dirty="0">
                          <a:latin typeface="Arial MT"/>
                          <a:cs typeface="Arial MT"/>
                        </a:rPr>
                        <a:t>Temel</a:t>
                      </a:r>
                      <a:r>
                        <a:rPr sz="1800" spc="-40" dirty="0">
                          <a:latin typeface="Arial MT"/>
                          <a:cs typeface="Arial MT"/>
                        </a:rPr>
                        <a:t> </a:t>
                      </a:r>
                      <a:r>
                        <a:rPr sz="1800" dirty="0">
                          <a:latin typeface="Arial MT"/>
                          <a:cs typeface="Arial MT"/>
                        </a:rPr>
                        <a:t>Mesleki</a:t>
                      </a:r>
                      <a:r>
                        <a:rPr sz="1800" spc="-45" dirty="0">
                          <a:latin typeface="Arial MT"/>
                          <a:cs typeface="Arial MT"/>
                        </a:rPr>
                        <a:t> </a:t>
                      </a:r>
                      <a:r>
                        <a:rPr sz="1800" spc="-5" dirty="0">
                          <a:latin typeface="Arial MT"/>
                          <a:cs typeface="Arial MT"/>
                        </a:rPr>
                        <a:t>Uygulamalar</a:t>
                      </a:r>
                      <a:endParaRPr sz="1800" dirty="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5547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1185"/>
                        </a:lnSpc>
                      </a:pPr>
                      <a:r>
                        <a:rPr sz="1000" b="1" spc="-10" dirty="0">
                          <a:latin typeface="Arial"/>
                          <a:cs typeface="Arial"/>
                        </a:rPr>
                        <a:t>10</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645"/>
                        </a:lnSpc>
                      </a:pPr>
                      <a:r>
                        <a:rPr sz="1800" spc="-35" dirty="0">
                          <a:latin typeface="Arial MT"/>
                          <a:cs typeface="Arial MT"/>
                        </a:rPr>
                        <a:t>Temel</a:t>
                      </a:r>
                      <a:r>
                        <a:rPr sz="1800" spc="-40" dirty="0">
                          <a:latin typeface="Arial MT"/>
                          <a:cs typeface="Arial MT"/>
                        </a:rPr>
                        <a:t> </a:t>
                      </a:r>
                      <a:r>
                        <a:rPr sz="1800" dirty="0">
                          <a:latin typeface="Arial MT"/>
                          <a:cs typeface="Arial MT"/>
                        </a:rPr>
                        <a:t>Mesleki</a:t>
                      </a:r>
                      <a:r>
                        <a:rPr sz="1800" spc="-45" dirty="0">
                          <a:latin typeface="Arial MT"/>
                          <a:cs typeface="Arial MT"/>
                        </a:rPr>
                        <a:t> </a:t>
                      </a:r>
                      <a:r>
                        <a:rPr sz="1800" spc="-5" dirty="0">
                          <a:latin typeface="Arial MT"/>
                          <a:cs typeface="Arial MT"/>
                        </a:rPr>
                        <a:t>Uygulamalar</a:t>
                      </a:r>
                      <a:endParaRPr sz="1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645"/>
                        </a:lnSpc>
                      </a:pPr>
                      <a:r>
                        <a:rPr sz="1800" spc="-35" dirty="0">
                          <a:latin typeface="Arial MT"/>
                          <a:cs typeface="Arial MT"/>
                        </a:rPr>
                        <a:t>Temel</a:t>
                      </a:r>
                      <a:r>
                        <a:rPr sz="1800" spc="-40" dirty="0">
                          <a:latin typeface="Arial MT"/>
                          <a:cs typeface="Arial MT"/>
                        </a:rPr>
                        <a:t> </a:t>
                      </a:r>
                      <a:r>
                        <a:rPr sz="1800" dirty="0">
                          <a:latin typeface="Arial MT"/>
                          <a:cs typeface="Arial MT"/>
                        </a:rPr>
                        <a:t>Mesleki</a:t>
                      </a:r>
                      <a:r>
                        <a:rPr sz="1800" spc="-45" dirty="0">
                          <a:latin typeface="Arial MT"/>
                          <a:cs typeface="Arial MT"/>
                        </a:rPr>
                        <a:t> </a:t>
                      </a:r>
                      <a:r>
                        <a:rPr sz="1800" spc="-5" dirty="0">
                          <a:latin typeface="Arial MT"/>
                          <a:cs typeface="Arial MT"/>
                        </a:rPr>
                        <a:t>Uygulamalar</a:t>
                      </a:r>
                      <a:endParaRPr sz="1800" dirty="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05087">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1180"/>
                        </a:lnSpc>
                      </a:pPr>
                      <a:r>
                        <a:rPr sz="1000" b="1" spc="-10" dirty="0">
                          <a:latin typeface="Arial"/>
                          <a:cs typeface="Arial"/>
                        </a:rPr>
                        <a:t>11</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120"/>
                        </a:lnSpc>
                      </a:pPr>
                      <a:r>
                        <a:rPr sz="1800" dirty="0">
                          <a:latin typeface="Arial MT"/>
                          <a:cs typeface="Arial MT"/>
                        </a:rPr>
                        <a:t>Sağl</a:t>
                      </a:r>
                      <a:r>
                        <a:rPr sz="1800" spc="-10" dirty="0">
                          <a:latin typeface="Arial MT"/>
                          <a:cs typeface="Arial MT"/>
                        </a:rPr>
                        <a:t>ı</a:t>
                      </a:r>
                      <a:r>
                        <a:rPr sz="1800" dirty="0">
                          <a:latin typeface="Arial MT"/>
                          <a:cs typeface="Arial MT"/>
                        </a:rPr>
                        <a:t>k</a:t>
                      </a:r>
                      <a:r>
                        <a:rPr sz="1800" spc="-15" dirty="0">
                          <a:latin typeface="Arial MT"/>
                          <a:cs typeface="Arial MT"/>
                        </a:rPr>
                        <a:t> </a:t>
                      </a:r>
                      <a:r>
                        <a:rPr sz="1800" dirty="0">
                          <a:latin typeface="Arial MT"/>
                          <a:cs typeface="Arial MT"/>
                        </a:rPr>
                        <a:t>Bak</a:t>
                      </a:r>
                      <a:r>
                        <a:rPr sz="1800" spc="-10" dirty="0">
                          <a:latin typeface="Arial MT"/>
                          <a:cs typeface="Arial MT"/>
                        </a:rPr>
                        <a:t>ı</a:t>
                      </a:r>
                      <a:r>
                        <a:rPr sz="1800" dirty="0">
                          <a:latin typeface="Arial MT"/>
                          <a:cs typeface="Arial MT"/>
                        </a:rPr>
                        <a:t>m</a:t>
                      </a:r>
                      <a:r>
                        <a:rPr sz="1800" spc="-40" dirty="0">
                          <a:latin typeface="Arial MT"/>
                          <a:cs typeface="Arial MT"/>
                        </a:rPr>
                        <a:t> </a:t>
                      </a:r>
                      <a:r>
                        <a:rPr sz="1800" spc="-165" dirty="0">
                          <a:latin typeface="Arial MT"/>
                          <a:cs typeface="Arial MT"/>
                        </a:rPr>
                        <a:t>T</a:t>
                      </a:r>
                      <a:r>
                        <a:rPr sz="1800" spc="-5" dirty="0">
                          <a:latin typeface="Arial MT"/>
                          <a:cs typeface="Arial MT"/>
                        </a:rPr>
                        <a:t>e</a:t>
                      </a:r>
                      <a:r>
                        <a:rPr sz="1800" dirty="0">
                          <a:latin typeface="Arial MT"/>
                          <a:cs typeface="Arial MT"/>
                        </a:rPr>
                        <a:t>k</a:t>
                      </a:r>
                      <a:r>
                        <a:rPr sz="1800" spc="-5" dirty="0">
                          <a:latin typeface="Arial MT"/>
                          <a:cs typeface="Arial MT"/>
                        </a:rPr>
                        <a:t>ni</a:t>
                      </a:r>
                      <a:r>
                        <a:rPr sz="1800" dirty="0">
                          <a:latin typeface="Arial MT"/>
                          <a:cs typeface="Arial MT"/>
                        </a:rPr>
                        <a:t>s</a:t>
                      </a:r>
                      <a:r>
                        <a:rPr sz="1800" spc="-20" dirty="0">
                          <a:latin typeface="Arial MT"/>
                          <a:cs typeface="Arial MT"/>
                        </a:rPr>
                        <a:t>y</a:t>
                      </a:r>
                      <a:r>
                        <a:rPr sz="1800" spc="-5" dirty="0">
                          <a:latin typeface="Arial MT"/>
                          <a:cs typeface="Arial MT"/>
                        </a:rPr>
                        <a:t>enliğ</a:t>
                      </a:r>
                      <a:r>
                        <a:rPr sz="1800" dirty="0">
                          <a:latin typeface="Arial MT"/>
                          <a:cs typeface="Arial MT"/>
                        </a:rPr>
                        <a:t>i</a:t>
                      </a:r>
                      <a:r>
                        <a:rPr sz="1800" spc="-30" dirty="0">
                          <a:latin typeface="Arial MT"/>
                          <a:cs typeface="Arial MT"/>
                        </a:rPr>
                        <a:t> </a:t>
                      </a:r>
                      <a:r>
                        <a:rPr sz="1800" spc="-10" dirty="0">
                          <a:latin typeface="Arial MT"/>
                          <a:cs typeface="Arial MT"/>
                        </a:rPr>
                        <a:t>M</a:t>
                      </a:r>
                      <a:r>
                        <a:rPr sz="1800" spc="-5" dirty="0">
                          <a:latin typeface="Arial MT"/>
                          <a:cs typeface="Arial MT"/>
                        </a:rPr>
                        <a:t>e</a:t>
                      </a:r>
                      <a:r>
                        <a:rPr sz="1800" dirty="0">
                          <a:latin typeface="Arial MT"/>
                          <a:cs typeface="Arial MT"/>
                        </a:rPr>
                        <a:t>s</a:t>
                      </a:r>
                      <a:r>
                        <a:rPr sz="1800" spc="-5" dirty="0">
                          <a:latin typeface="Arial MT"/>
                          <a:cs typeface="Arial MT"/>
                        </a:rPr>
                        <a:t>le</a:t>
                      </a:r>
                      <a:r>
                        <a:rPr sz="1800" dirty="0">
                          <a:latin typeface="Arial MT"/>
                          <a:cs typeface="Arial MT"/>
                        </a:rPr>
                        <a:t>ki</a:t>
                      </a:r>
                      <a:endParaRPr sz="1800">
                        <a:latin typeface="Arial MT"/>
                        <a:cs typeface="Arial MT"/>
                      </a:endParaRPr>
                    </a:p>
                    <a:p>
                      <a:pPr marL="68580">
                        <a:lnSpc>
                          <a:spcPct val="100000"/>
                        </a:lnSpc>
                        <a:spcBef>
                          <a:spcPts val="45"/>
                        </a:spcBef>
                      </a:pPr>
                      <a:r>
                        <a:rPr sz="1800" spc="-5" dirty="0">
                          <a:latin typeface="Arial MT"/>
                          <a:cs typeface="Arial MT"/>
                        </a:rPr>
                        <a:t>Uygulamalar</a:t>
                      </a:r>
                      <a:endParaRPr sz="1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120"/>
                        </a:lnSpc>
                      </a:pPr>
                      <a:r>
                        <a:rPr sz="1800" dirty="0">
                          <a:latin typeface="Arial MT"/>
                          <a:cs typeface="Arial MT"/>
                        </a:rPr>
                        <a:t>Sağl</a:t>
                      </a:r>
                      <a:r>
                        <a:rPr sz="1800" spc="-10" dirty="0">
                          <a:latin typeface="Arial MT"/>
                          <a:cs typeface="Arial MT"/>
                        </a:rPr>
                        <a:t>ı</a:t>
                      </a:r>
                      <a:r>
                        <a:rPr sz="1800" dirty="0">
                          <a:latin typeface="Arial MT"/>
                          <a:cs typeface="Arial MT"/>
                        </a:rPr>
                        <a:t>k</a:t>
                      </a:r>
                      <a:r>
                        <a:rPr sz="1800" spc="-15" dirty="0">
                          <a:latin typeface="Arial MT"/>
                          <a:cs typeface="Arial MT"/>
                        </a:rPr>
                        <a:t> </a:t>
                      </a:r>
                      <a:r>
                        <a:rPr sz="1800" dirty="0">
                          <a:latin typeface="Arial MT"/>
                          <a:cs typeface="Arial MT"/>
                        </a:rPr>
                        <a:t>Bak</a:t>
                      </a:r>
                      <a:r>
                        <a:rPr sz="1800" spc="-10" dirty="0">
                          <a:latin typeface="Arial MT"/>
                          <a:cs typeface="Arial MT"/>
                        </a:rPr>
                        <a:t>ı</a:t>
                      </a:r>
                      <a:r>
                        <a:rPr sz="1800" dirty="0">
                          <a:latin typeface="Arial MT"/>
                          <a:cs typeface="Arial MT"/>
                        </a:rPr>
                        <a:t>m</a:t>
                      </a:r>
                      <a:r>
                        <a:rPr sz="1800" spc="-40" dirty="0">
                          <a:latin typeface="Arial MT"/>
                          <a:cs typeface="Arial MT"/>
                        </a:rPr>
                        <a:t> </a:t>
                      </a:r>
                      <a:r>
                        <a:rPr sz="1800" spc="-165" dirty="0">
                          <a:latin typeface="Arial MT"/>
                          <a:cs typeface="Arial MT"/>
                        </a:rPr>
                        <a:t>T</a:t>
                      </a:r>
                      <a:r>
                        <a:rPr sz="1800" spc="-5" dirty="0">
                          <a:latin typeface="Arial MT"/>
                          <a:cs typeface="Arial MT"/>
                        </a:rPr>
                        <a:t>e</a:t>
                      </a:r>
                      <a:r>
                        <a:rPr sz="1800" dirty="0">
                          <a:latin typeface="Arial MT"/>
                          <a:cs typeface="Arial MT"/>
                        </a:rPr>
                        <a:t>k</a:t>
                      </a:r>
                      <a:r>
                        <a:rPr sz="1800" spc="-5" dirty="0">
                          <a:latin typeface="Arial MT"/>
                          <a:cs typeface="Arial MT"/>
                        </a:rPr>
                        <a:t>ni</a:t>
                      </a:r>
                      <a:r>
                        <a:rPr sz="1800" dirty="0">
                          <a:latin typeface="Arial MT"/>
                          <a:cs typeface="Arial MT"/>
                        </a:rPr>
                        <a:t>s</a:t>
                      </a:r>
                      <a:r>
                        <a:rPr sz="1800" spc="-20" dirty="0">
                          <a:latin typeface="Arial MT"/>
                          <a:cs typeface="Arial MT"/>
                        </a:rPr>
                        <a:t>y</a:t>
                      </a:r>
                      <a:r>
                        <a:rPr sz="1800" spc="-5" dirty="0">
                          <a:latin typeface="Arial MT"/>
                          <a:cs typeface="Arial MT"/>
                        </a:rPr>
                        <a:t>enliği</a:t>
                      </a:r>
                      <a:endParaRPr sz="1800" dirty="0">
                        <a:latin typeface="Arial MT"/>
                        <a:cs typeface="Arial MT"/>
                      </a:endParaRPr>
                    </a:p>
                    <a:p>
                      <a:pPr marL="69215">
                        <a:lnSpc>
                          <a:spcPct val="100000"/>
                        </a:lnSpc>
                        <a:spcBef>
                          <a:spcPts val="45"/>
                        </a:spcBef>
                      </a:pPr>
                      <a:r>
                        <a:rPr sz="1800" dirty="0">
                          <a:latin typeface="Arial MT"/>
                          <a:cs typeface="Arial MT"/>
                        </a:rPr>
                        <a:t>Mesleki</a:t>
                      </a:r>
                      <a:r>
                        <a:rPr sz="1800" spc="-60" dirty="0">
                          <a:latin typeface="Arial MT"/>
                          <a:cs typeface="Arial MT"/>
                        </a:rPr>
                        <a:t> </a:t>
                      </a:r>
                      <a:r>
                        <a:rPr sz="1800" spc="-5" dirty="0">
                          <a:latin typeface="Arial MT"/>
                          <a:cs typeface="Arial MT"/>
                        </a:rPr>
                        <a:t>Uygulamalar</a:t>
                      </a:r>
                      <a:endParaRPr sz="1800" dirty="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55488">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1180"/>
                        </a:lnSpc>
                      </a:pPr>
                      <a:r>
                        <a:rPr sz="1000" b="1" spc="-10" dirty="0">
                          <a:latin typeface="Arial"/>
                          <a:cs typeface="Arial"/>
                        </a:rPr>
                        <a:t>12</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1645"/>
                        </a:lnSpc>
                      </a:pPr>
                      <a:r>
                        <a:rPr sz="1800" dirty="0">
                          <a:latin typeface="Arial MT"/>
                          <a:cs typeface="Arial MT"/>
                        </a:rPr>
                        <a:t>İş</a:t>
                      </a:r>
                      <a:r>
                        <a:rPr sz="1800" spc="-5" dirty="0">
                          <a:latin typeface="Arial MT"/>
                          <a:cs typeface="Arial MT"/>
                        </a:rPr>
                        <a:t>le</a:t>
                      </a:r>
                      <a:r>
                        <a:rPr sz="1800" dirty="0">
                          <a:latin typeface="Arial MT"/>
                          <a:cs typeface="Arial MT"/>
                        </a:rPr>
                        <a:t>t</a:t>
                      </a:r>
                      <a:r>
                        <a:rPr sz="1800" spc="-10" dirty="0">
                          <a:latin typeface="Arial MT"/>
                          <a:cs typeface="Arial MT"/>
                        </a:rPr>
                        <a:t>m</a:t>
                      </a:r>
                      <a:r>
                        <a:rPr sz="1800" spc="-5" dirty="0">
                          <a:latin typeface="Arial MT"/>
                          <a:cs typeface="Arial MT"/>
                        </a:rPr>
                        <a:t>ele</a:t>
                      </a:r>
                      <a:r>
                        <a:rPr sz="1800" spc="-15" dirty="0">
                          <a:latin typeface="Arial MT"/>
                          <a:cs typeface="Arial MT"/>
                        </a:rPr>
                        <a:t>r</a:t>
                      </a:r>
                      <a:r>
                        <a:rPr sz="1800" spc="-5" dirty="0">
                          <a:latin typeface="Arial MT"/>
                          <a:cs typeface="Arial MT"/>
                        </a:rPr>
                        <a:t>d</a:t>
                      </a:r>
                      <a:r>
                        <a:rPr sz="1800" dirty="0">
                          <a:latin typeface="Arial MT"/>
                          <a:cs typeface="Arial MT"/>
                        </a:rPr>
                        <a:t>e</a:t>
                      </a:r>
                      <a:r>
                        <a:rPr sz="1800" spc="-45" dirty="0">
                          <a:latin typeface="Arial MT"/>
                          <a:cs typeface="Arial MT"/>
                        </a:rPr>
                        <a:t> </a:t>
                      </a:r>
                      <a:r>
                        <a:rPr sz="1800" spc="-10" dirty="0">
                          <a:latin typeface="Arial MT"/>
                          <a:cs typeface="Arial MT"/>
                        </a:rPr>
                        <a:t>M</a:t>
                      </a:r>
                      <a:r>
                        <a:rPr sz="1800" spc="-5" dirty="0">
                          <a:latin typeface="Arial MT"/>
                          <a:cs typeface="Arial MT"/>
                        </a:rPr>
                        <a:t>e</a:t>
                      </a:r>
                      <a:r>
                        <a:rPr sz="1800" dirty="0">
                          <a:latin typeface="Arial MT"/>
                          <a:cs typeface="Arial MT"/>
                        </a:rPr>
                        <a:t>s</a:t>
                      </a:r>
                      <a:r>
                        <a:rPr sz="1800" spc="-5" dirty="0">
                          <a:latin typeface="Arial MT"/>
                          <a:cs typeface="Arial MT"/>
                        </a:rPr>
                        <a:t>le</a:t>
                      </a:r>
                      <a:r>
                        <a:rPr sz="1800" dirty="0">
                          <a:latin typeface="Arial MT"/>
                          <a:cs typeface="Arial MT"/>
                        </a:rPr>
                        <a:t>ki</a:t>
                      </a:r>
                      <a:r>
                        <a:rPr sz="1800" spc="-30" dirty="0">
                          <a:latin typeface="Arial MT"/>
                          <a:cs typeface="Arial MT"/>
                        </a:rPr>
                        <a:t> </a:t>
                      </a:r>
                      <a:r>
                        <a:rPr sz="1800" dirty="0">
                          <a:latin typeface="Arial MT"/>
                          <a:cs typeface="Arial MT"/>
                        </a:rPr>
                        <a:t>Eğit</a:t>
                      </a:r>
                      <a:r>
                        <a:rPr sz="1800" spc="-5" dirty="0">
                          <a:latin typeface="Arial MT"/>
                          <a:cs typeface="Arial MT"/>
                        </a:rPr>
                        <a:t>im</a:t>
                      </a:r>
                      <a:endParaRPr sz="1800">
                        <a:latin typeface="Arial MT"/>
                        <a:cs typeface="Arial MT"/>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1645"/>
                        </a:lnSpc>
                      </a:pPr>
                      <a:r>
                        <a:rPr sz="1800" dirty="0">
                          <a:latin typeface="Arial MT"/>
                          <a:cs typeface="Arial MT"/>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extLst>
      <p:ext uri="{BB962C8B-B14F-4D97-AF65-F5344CB8AC3E}">
        <p14:creationId xmlns:p14="http://schemas.microsoft.com/office/powerpoint/2010/main" val="956269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1153550"/>
            <a:ext cx="10626941" cy="534573"/>
          </a:xfrm>
        </p:spPr>
        <p:txBody>
          <a:bodyPr/>
          <a:lstStyle/>
          <a:p>
            <a:r>
              <a:rPr lang="tr-TR" sz="2800" dirty="0"/>
              <a:t>ÇERÇEVE ÖĞRETİM PROGRAMININ UYGULAMA ESASLARI</a:t>
            </a:r>
          </a:p>
        </p:txBody>
      </p:sp>
      <p:sp>
        <p:nvSpPr>
          <p:cNvPr id="3" name="İçerik Yer Tutucusu 2"/>
          <p:cNvSpPr>
            <a:spLocks noGrp="1"/>
          </p:cNvSpPr>
          <p:nvPr>
            <p:ph idx="1"/>
          </p:nvPr>
        </p:nvSpPr>
        <p:spPr>
          <a:xfrm>
            <a:off x="646112" y="2052918"/>
            <a:ext cx="10626940" cy="4195481"/>
          </a:xfrm>
        </p:spPr>
        <p:txBody>
          <a:bodyPr>
            <a:normAutofit fontScale="77500" lnSpcReduction="20000"/>
          </a:bodyPr>
          <a:lstStyle/>
          <a:p>
            <a:pPr marL="457200" indent="-457200">
              <a:buAutoNum type="arabicParenR"/>
            </a:pPr>
            <a:r>
              <a:rPr lang="tr-TR" dirty="0" smtClean="0"/>
              <a:t>Program </a:t>
            </a:r>
            <a:r>
              <a:rPr lang="tr-TR" dirty="0"/>
              <a:t>dört yıl olarak tasarlanmıştır. Haftalık ders çizelgesinde ortak dersler, meslek dersleri, seçmeli dersler, seçmeli meslek dersleri ile akademik destek dersleri yer almaktadır. </a:t>
            </a:r>
            <a:endParaRPr lang="tr-TR" dirty="0" smtClean="0"/>
          </a:p>
          <a:p>
            <a:pPr marL="457200" indent="-457200">
              <a:buAutoNum type="arabicParenR"/>
            </a:pPr>
            <a:r>
              <a:rPr lang="tr-TR" dirty="0" smtClean="0"/>
              <a:t>9</a:t>
            </a:r>
            <a:r>
              <a:rPr lang="tr-TR" dirty="0"/>
              <a:t>. sınıfta, alana ait temel mesleki becerileri kapsayan derslere, 10 ve 11. sınıflarda ise dala ait mesleki becerileri kapsayan derslere yer verilmektedir. 12. sınıfta Anadolu teknik programında akademik destek dersleri, Anadolu meslek programında ise işletmelerde mesleki eğitim ve seçmeli meslek dersleri uygulanır. </a:t>
            </a:r>
            <a:endParaRPr lang="tr-TR" dirty="0" smtClean="0"/>
          </a:p>
          <a:p>
            <a:pPr marL="457200" indent="-457200">
              <a:buAutoNum type="arabicParenR"/>
            </a:pPr>
            <a:r>
              <a:rPr lang="tr-TR" dirty="0" smtClean="0"/>
              <a:t>Dal </a:t>
            </a:r>
            <a:r>
              <a:rPr lang="tr-TR" dirty="0"/>
              <a:t>eğitimine; bölgesel ve </a:t>
            </a:r>
            <a:r>
              <a:rPr lang="tr-TR" dirty="0" err="1"/>
              <a:t>sektörel</a:t>
            </a:r>
            <a:r>
              <a:rPr lang="tr-TR" dirty="0"/>
              <a:t> ihtiyaçlar, okulun donanımı, öğretmen durumu ve fiziki kapasitesi ile öğrencilerin ilgi ve ihtiyaçları dikkate alınarak devam edilmektedir. </a:t>
            </a:r>
            <a:endParaRPr lang="tr-TR" dirty="0" smtClean="0"/>
          </a:p>
          <a:p>
            <a:pPr marL="457200" indent="-457200">
              <a:buAutoNum type="arabicParenR"/>
            </a:pPr>
            <a:r>
              <a:rPr lang="tr-TR" dirty="0" smtClean="0"/>
              <a:t>Merkezi </a:t>
            </a:r>
            <a:r>
              <a:rPr lang="tr-TR" dirty="0"/>
              <a:t>sınav puanıyla yerleşen öğrenciler 12. sınıfta akademik destek derslerini tamamlayarak Anadolu teknik programından veya isteğe bağlı olarak seçmeli meslek dersleri ile işletmelerde meslek eğitimini tamamlamaları hâlinde Anadolu meslek programından mezun olurlar. </a:t>
            </a:r>
            <a:endParaRPr lang="tr-TR" dirty="0" smtClean="0"/>
          </a:p>
          <a:p>
            <a:pPr marL="457200" indent="-457200">
              <a:buAutoNum type="arabicParenR"/>
            </a:pPr>
            <a:r>
              <a:rPr lang="tr-TR" dirty="0" smtClean="0"/>
              <a:t>Anadolu </a:t>
            </a:r>
            <a:r>
              <a:rPr lang="tr-TR" dirty="0"/>
              <a:t>meslek programına ortaöğretim kayıt alanına göre yerleşen öğrenciler, ilgili mevzuat doğrultusunda gerekli şartları taşıması hâlinde Anadolu teknik programına geçiş için başvurabilir. </a:t>
            </a:r>
            <a:endParaRPr lang="tr-TR" dirty="0" smtClean="0"/>
          </a:p>
          <a:p>
            <a:pPr marL="457200" indent="-457200">
              <a:buAutoNum type="arabicParenR"/>
            </a:pPr>
            <a:r>
              <a:rPr lang="tr-TR" dirty="0" smtClean="0"/>
              <a:t>11</a:t>
            </a:r>
            <a:r>
              <a:rPr lang="tr-TR" dirty="0"/>
              <a:t>. sınıfta yer alan dalın dersleri, ilgili mevzuat çerçevesinde uygulamaya elverişli eğitim birimi olan işletmelerde yoksa okulda yapılacaktır</a:t>
            </a:r>
            <a:r>
              <a:rPr lang="tr-TR" dirty="0" smtClean="0"/>
              <a:t>.</a:t>
            </a:r>
          </a:p>
          <a:p>
            <a:pPr marL="457200" indent="-457200">
              <a:buAutoNum type="arabicParenR"/>
            </a:pPr>
            <a:r>
              <a:rPr lang="tr-TR" dirty="0" smtClean="0"/>
              <a:t>Anadolu </a:t>
            </a:r>
            <a:r>
              <a:rPr lang="tr-TR" dirty="0"/>
              <a:t>meslek programına devam eden öğrenciler 12. sınıfta seçmeli meslek dersleri ile birlikte işletmelerde meslek eğitimine devam edecektir</a:t>
            </a:r>
          </a:p>
        </p:txBody>
      </p:sp>
    </p:spTree>
    <p:extLst>
      <p:ext uri="{BB962C8B-B14F-4D97-AF65-F5344CB8AC3E}">
        <p14:creationId xmlns:p14="http://schemas.microsoft.com/office/powerpoint/2010/main" val="2496444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0" y="1160060"/>
            <a:ext cx="11545890" cy="693188"/>
          </a:xfrm>
        </p:spPr>
        <p:txBody>
          <a:bodyPr/>
          <a:lstStyle/>
          <a:p>
            <a:r>
              <a:rPr lang="tr-TR" sz="2800" dirty="0"/>
              <a:t>ÇERÇEVE ÖĞRETİM PROGRAMININ UYGULAMA ESASLARI DEVAMI</a:t>
            </a:r>
          </a:p>
        </p:txBody>
      </p:sp>
      <p:sp>
        <p:nvSpPr>
          <p:cNvPr id="3" name="İçerik Yer Tutucusu 2"/>
          <p:cNvSpPr>
            <a:spLocks noGrp="1"/>
          </p:cNvSpPr>
          <p:nvPr>
            <p:ph idx="1"/>
          </p:nvPr>
        </p:nvSpPr>
        <p:spPr>
          <a:xfrm>
            <a:off x="646110" y="2011974"/>
            <a:ext cx="10522424" cy="4457064"/>
          </a:xfrm>
        </p:spPr>
        <p:txBody>
          <a:bodyPr>
            <a:normAutofit fontScale="77500" lnSpcReduction="20000"/>
          </a:bodyPr>
          <a:lstStyle/>
          <a:p>
            <a:r>
              <a:rPr lang="tr-TR" dirty="0" smtClean="0"/>
              <a:t>Anadolu </a:t>
            </a:r>
            <a:r>
              <a:rPr lang="tr-TR" dirty="0"/>
              <a:t>teknik programına devam eden öğrenciler; 12. sınıfta akademik destek dersleri kapsamında yer alan ders tablolarından birini seçecektir. Tablolarda yer alan dersler için Talim ve Terbiye Kurulunun Tebliğler Dergisi’nde yayımlanan kararlar ile ortaöğretim kurumlarında uygulamada olan öğretim programları esas alınır. </a:t>
            </a:r>
            <a:endParaRPr lang="tr-TR" dirty="0" smtClean="0"/>
          </a:p>
          <a:p>
            <a:r>
              <a:rPr lang="tr-TR" dirty="0" smtClean="0"/>
              <a:t>Meslek </a:t>
            </a:r>
            <a:r>
              <a:rPr lang="tr-TR" dirty="0"/>
              <a:t>dersleri; haftalık ders çizelgesinde belirtilen ders saatlerinin bütünlüğü bozulmadan veya imkânlar ölçüsünde birbirini izleyecek şekilde planlanır. </a:t>
            </a:r>
            <a:endParaRPr lang="tr-TR" dirty="0" smtClean="0"/>
          </a:p>
          <a:p>
            <a:r>
              <a:rPr lang="tr-TR" dirty="0" smtClean="0"/>
              <a:t>Meslek </a:t>
            </a:r>
            <a:r>
              <a:rPr lang="tr-TR" dirty="0"/>
              <a:t>dersleri içinde (*) ile belirtilen dersler, alan ve dalın başarılması zorunlu dersleridir. Bu dersler, Millî Eğitim Bakanlığı Ortaöğretim Kurumları Yönetmeliği uyarınca yılsonu başarı puanı ile başarılı sayılamayacak derslerdir. </a:t>
            </a:r>
            <a:endParaRPr lang="tr-TR" dirty="0" smtClean="0"/>
          </a:p>
          <a:p>
            <a:r>
              <a:rPr lang="tr-TR" dirty="0" smtClean="0"/>
              <a:t>9</a:t>
            </a:r>
            <a:r>
              <a:rPr lang="tr-TR" dirty="0"/>
              <a:t>. sınıftaki seçmeli dersler Talim ve Terbiye Kurulunun Tebliğler Dergisi’nde yayımlanan kararları doğrultusunda seçmeli dersler tablosundan seçilecektir. </a:t>
            </a:r>
            <a:endParaRPr lang="tr-TR" dirty="0" smtClean="0"/>
          </a:p>
          <a:p>
            <a:r>
              <a:rPr lang="tr-TR" dirty="0" smtClean="0"/>
              <a:t>11</a:t>
            </a:r>
            <a:r>
              <a:rPr lang="tr-TR" dirty="0"/>
              <a:t>. sınıfta seçmeli dersler ve seçmeli meslek dersleri toplamı 9 ders saati olarak planlanmıştır. Bu dersler Talim ve Terbiye Kurulunun Tebliğler Dergisi’nde yayımlanan kararları doğrultusunda seçmeli dersler tablosundan, seçmeli meslek dersleri tablosundan, alan/dal meslek derslerinden veya diğer alan/dal meslek derslerinden seçilecektir. </a:t>
            </a:r>
            <a:endParaRPr lang="tr-TR" dirty="0" smtClean="0"/>
          </a:p>
          <a:p>
            <a:r>
              <a:rPr lang="tr-TR" dirty="0" smtClean="0"/>
              <a:t>Anadolu </a:t>
            </a:r>
            <a:r>
              <a:rPr lang="tr-TR" dirty="0"/>
              <a:t>meslek programı öğrencileri 12. sınıfta çerçeve öğretim programlarında yer alan seçmeli meslek dersleri tablosundan 7 ders saati ders seçeceklerdir. </a:t>
            </a:r>
            <a:endParaRPr lang="tr-TR" dirty="0" smtClean="0"/>
          </a:p>
          <a:p>
            <a:r>
              <a:rPr lang="tr-TR" dirty="0" smtClean="0"/>
              <a:t>Seçmeli </a:t>
            </a:r>
            <a:r>
              <a:rPr lang="tr-TR" dirty="0"/>
              <a:t>meslek dersleri ile alan dalda birden fazla sertifika alınabilir</a:t>
            </a:r>
          </a:p>
        </p:txBody>
      </p:sp>
    </p:spTree>
    <p:extLst>
      <p:ext uri="{BB962C8B-B14F-4D97-AF65-F5344CB8AC3E}">
        <p14:creationId xmlns:p14="http://schemas.microsoft.com/office/powerpoint/2010/main" val="2533421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1173708"/>
            <a:ext cx="11404862" cy="474824"/>
          </a:xfrm>
        </p:spPr>
        <p:txBody>
          <a:bodyPr/>
          <a:lstStyle/>
          <a:p>
            <a:r>
              <a:rPr lang="tr-TR" sz="2800" dirty="0"/>
              <a:t>ÇERÇEVE ÖĞRETİM PROGRAMININ UYGULAMA ESASLARI DEVAMI</a:t>
            </a:r>
          </a:p>
        </p:txBody>
      </p:sp>
      <p:sp>
        <p:nvSpPr>
          <p:cNvPr id="3" name="İçerik Yer Tutucusu 2"/>
          <p:cNvSpPr>
            <a:spLocks noGrp="1"/>
          </p:cNvSpPr>
          <p:nvPr>
            <p:ph idx="1"/>
          </p:nvPr>
        </p:nvSpPr>
        <p:spPr>
          <a:xfrm>
            <a:off x="646111" y="2052918"/>
            <a:ext cx="11131907" cy="4593542"/>
          </a:xfrm>
        </p:spPr>
        <p:txBody>
          <a:bodyPr>
            <a:normAutofit fontScale="70000" lnSpcReduction="20000"/>
          </a:bodyPr>
          <a:lstStyle/>
          <a:p>
            <a:r>
              <a:rPr lang="tr-TR" dirty="0" smtClean="0"/>
              <a:t>Meslek </a:t>
            </a:r>
            <a:r>
              <a:rPr lang="tr-TR" dirty="0"/>
              <a:t>derslerinin haftalık ders çizelgesinde belirtilen ders saati süreleri değiştirilmeden ders bilgi formlarında yer alan derse ait öğrenme birimi süreleri zümre öğretmenler kurulu tarafından belirlenir. </a:t>
            </a:r>
            <a:endParaRPr lang="tr-TR" dirty="0" smtClean="0"/>
          </a:p>
          <a:p>
            <a:r>
              <a:rPr lang="tr-TR" dirty="0" smtClean="0"/>
              <a:t>Meslek </a:t>
            </a:r>
            <a:r>
              <a:rPr lang="tr-TR" dirty="0"/>
              <a:t>dersleri ile ilgili eğitim öğretim planlaması yapılırken çerçeve öğretim programı esas olmak üzere ders bilgi formlarından da yararlanılacaktır</a:t>
            </a:r>
            <a:r>
              <a:rPr lang="tr-TR" dirty="0" smtClean="0"/>
              <a:t>.</a:t>
            </a:r>
          </a:p>
          <a:p>
            <a:r>
              <a:rPr lang="tr-TR" dirty="0" smtClean="0"/>
              <a:t>Çerçeve </a:t>
            </a:r>
            <a:r>
              <a:rPr lang="tr-TR" dirty="0"/>
              <a:t>öğretim programında yer alan meslek derslerine ait kazanımların verilebilmesi için ders bilgi formlarındaki konular (içerik), kazanım açıklamaları ve uygulama faaliyeti/temrinlerden yararlanılacaktır. </a:t>
            </a:r>
            <a:endParaRPr lang="tr-TR" dirty="0" smtClean="0"/>
          </a:p>
          <a:p>
            <a:r>
              <a:rPr lang="tr-TR" dirty="0" smtClean="0"/>
              <a:t>Ders </a:t>
            </a:r>
            <a:r>
              <a:rPr lang="tr-TR" dirty="0"/>
              <a:t>bilgi formlarındaki uygulama faaliyeti/temrinler; ders kazanımına uygun olarak okulun fiziki kapasitesi ve donatımı, öğrenci sayısı göz önünde bulundurularak en fazla uygulama faaliyeti/temrini yaptıracak şekilde meslek alan zümre öğretmenler kurulu tarafından seçilir. Ayrıca farklı uygulama faaliyeti/temrinleri de yapılabilir. </a:t>
            </a:r>
            <a:endParaRPr lang="tr-TR" dirty="0" smtClean="0"/>
          </a:p>
          <a:p>
            <a:r>
              <a:rPr lang="tr-TR" dirty="0" smtClean="0"/>
              <a:t>İşletmelerde </a:t>
            </a:r>
            <a:r>
              <a:rPr lang="tr-TR" dirty="0"/>
              <a:t>mesleki eğitim dersinin içeriği, her dal için dalın gerektirdiği bilgi ve becerilerin tamamını kapsayan, ağırlıklı olarak iş, proje, deney ve hizmetin yapılması ve uygulamasını gerektiren öğrenme kazanımları dikkate alınarak zümre öğretmenler kurulu tarafından hazırlanır. </a:t>
            </a:r>
            <a:endParaRPr lang="tr-TR" dirty="0" smtClean="0"/>
          </a:p>
          <a:p>
            <a:r>
              <a:rPr lang="tr-TR" dirty="0" smtClean="0"/>
              <a:t>Staj</a:t>
            </a:r>
            <a:r>
              <a:rPr lang="tr-TR" dirty="0"/>
              <a:t>; öğrencilerin mesleki bilgi, beceri, tutum ve </a:t>
            </a:r>
            <a:r>
              <a:rPr lang="tr-TR" dirty="0" err="1"/>
              <a:t>davranışgeliştirmelerini</a:t>
            </a:r>
            <a:r>
              <a:rPr lang="tr-TR" dirty="0"/>
              <a:t>, okulda olmayan tesis, araç gereci tanıyarak gerçek üretim, hizmet ortamına ve iş hayatına uyumlarını sağlamak amacıyla yaptırılır. Staj programının içeriği; ilgili sınıf/sınıflara ait kazanımlar esas alınarak temrin, iş, proje, deney veya hizmetin uygulanmasını sağlayacak şekilde zümre öğretmenler kurulu tarafından hazırlanır. </a:t>
            </a:r>
            <a:endParaRPr lang="tr-TR" dirty="0" smtClean="0"/>
          </a:p>
          <a:p>
            <a:r>
              <a:rPr lang="tr-TR" dirty="0" smtClean="0"/>
              <a:t>Ders </a:t>
            </a:r>
            <a:r>
              <a:rPr lang="tr-TR" dirty="0"/>
              <a:t>ve öğrenme birimi kazanımları gerçekleştirilirken iş sağlığı ve güvenliği tedbirlerinin alınması gereklidir. Referans dokümanlarda belirtilen </a:t>
            </a:r>
            <a:r>
              <a:rPr lang="tr-TR" dirty="0" err="1"/>
              <a:t>işsağlığı</a:t>
            </a:r>
            <a:r>
              <a:rPr lang="tr-TR" dirty="0"/>
              <a:t> ve güvenliği mevzuatı doğrultusunda alınması gereken tedbirlere ders bilgi formlarında alan ve dalların özelliği göz önünde bulundurularak yer verilmektedir. Buna göre iş sağlığı ve güvenliği ile ilgili gerekli bilgi ve becerileri alışkanlık hâline getiren bireyler yetiştirilmesi amacıyla çerçeve öğretim programı ve ders bilgi formlarındaki </a:t>
            </a:r>
            <a:r>
              <a:rPr lang="tr-TR" dirty="0" err="1"/>
              <a:t>işsağlığı</a:t>
            </a:r>
            <a:r>
              <a:rPr lang="tr-TR" dirty="0"/>
              <a:t> ve güvenliği ile ilgili konular zümre öğretmenler kurulunda görüşülür</a:t>
            </a:r>
          </a:p>
        </p:txBody>
      </p:sp>
    </p:spTree>
    <p:extLst>
      <p:ext uri="{BB962C8B-B14F-4D97-AF65-F5344CB8AC3E}">
        <p14:creationId xmlns:p14="http://schemas.microsoft.com/office/powerpoint/2010/main" val="2992035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eoplaybac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5535" y="1219900"/>
            <a:ext cx="12192000" cy="5111087"/>
          </a:xfrm>
          <a:prstGeom prst="rect">
            <a:avLst/>
          </a:prstGeom>
        </p:spPr>
      </p:pic>
      <p:sp>
        <p:nvSpPr>
          <p:cNvPr id="7" name="Metin kutusu 6">
            <a:hlinkClick r:id="rId5"/>
          </p:cNvPr>
          <p:cNvSpPr txBox="1"/>
          <p:nvPr/>
        </p:nvSpPr>
        <p:spPr>
          <a:xfrm>
            <a:off x="545912" y="354841"/>
            <a:ext cx="4012440" cy="646331"/>
          </a:xfrm>
          <a:prstGeom prst="rect">
            <a:avLst/>
          </a:prstGeom>
          <a:noFill/>
        </p:spPr>
        <p:txBody>
          <a:bodyPr wrap="square" rtlCol="0">
            <a:spAutoFit/>
          </a:bodyPr>
          <a:lstStyle/>
          <a:p>
            <a:r>
              <a:rPr lang="tr-TR" dirty="0" smtClean="0"/>
              <a:t>SAĞLIK HİZMETLERİ ALAN VİDEOSU</a:t>
            </a:r>
          </a:p>
          <a:p>
            <a:endParaRPr lang="tr-TR" dirty="0"/>
          </a:p>
        </p:txBody>
      </p:sp>
    </p:spTree>
    <p:extLst>
      <p:ext uri="{BB962C8B-B14F-4D97-AF65-F5344CB8AC3E}">
        <p14:creationId xmlns:p14="http://schemas.microsoft.com/office/powerpoint/2010/main" val="14909536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73319" y="1405720"/>
            <a:ext cx="8825658" cy="2238897"/>
          </a:xfrm>
        </p:spPr>
        <p:txBody>
          <a:bodyPr>
            <a:normAutofit fontScale="90000"/>
          </a:bodyPr>
          <a:lstStyle/>
          <a:p>
            <a:r>
              <a:rPr lang="tr-TR" sz="5400" dirty="0" smtClean="0"/>
              <a:t>2020-2021 EĞİTİM ÖĞRETİM YILI ÖĞRETİME BAŞLAYAN ÖĞRENCİLER</a:t>
            </a:r>
            <a:endParaRPr lang="tr-TR" sz="5400" dirty="0"/>
          </a:p>
        </p:txBody>
      </p:sp>
      <p:sp>
        <p:nvSpPr>
          <p:cNvPr id="3" name="Alt Başlık 2"/>
          <p:cNvSpPr>
            <a:spLocks noGrp="1"/>
          </p:cNvSpPr>
          <p:nvPr>
            <p:ph type="subTitle" idx="1"/>
          </p:nvPr>
        </p:nvSpPr>
        <p:spPr>
          <a:xfrm>
            <a:off x="1250490" y="4049429"/>
            <a:ext cx="8825658" cy="2080620"/>
          </a:xfrm>
        </p:spPr>
        <p:txBody>
          <a:bodyPr/>
          <a:lstStyle/>
          <a:p>
            <a:r>
              <a:rPr lang="tr-TR" dirty="0" smtClean="0"/>
              <a:t> MESLEKİVE TEKNİK ANADOLU LİSESİ </a:t>
            </a:r>
          </a:p>
          <a:p>
            <a:r>
              <a:rPr lang="tr-TR" dirty="0" smtClean="0"/>
              <a:t> ANADOLU MESLEK VE ANADOLU TEKNİK PROĞRAMI </a:t>
            </a:r>
          </a:p>
          <a:p>
            <a:r>
              <a:rPr lang="tr-TR" dirty="0" smtClean="0"/>
              <a:t> SAĞLIK HİZMETLERİ ALANI</a:t>
            </a:r>
            <a:endParaRPr lang="tr-TR" dirty="0"/>
          </a:p>
        </p:txBody>
      </p:sp>
    </p:spTree>
    <p:extLst>
      <p:ext uri="{BB962C8B-B14F-4D97-AF65-F5344CB8AC3E}">
        <p14:creationId xmlns:p14="http://schemas.microsoft.com/office/powerpoint/2010/main" val="2618157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39151636"/>
              </p:ext>
            </p:extLst>
          </p:nvPr>
        </p:nvGraphicFramePr>
        <p:xfrm>
          <a:off x="1446662" y="2060815"/>
          <a:ext cx="8153779" cy="4596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p:cNvSpPr txBox="1"/>
          <p:nvPr/>
        </p:nvSpPr>
        <p:spPr>
          <a:xfrm>
            <a:off x="532263" y="627802"/>
            <a:ext cx="9935570" cy="1384995"/>
          </a:xfrm>
          <a:prstGeom prst="rect">
            <a:avLst/>
          </a:prstGeom>
          <a:noFill/>
        </p:spPr>
        <p:txBody>
          <a:bodyPr wrap="square" rtlCol="0">
            <a:spAutoFit/>
          </a:bodyPr>
          <a:lstStyle/>
          <a:p>
            <a:r>
              <a:rPr lang="tr-TR" sz="2800" dirty="0" smtClean="0"/>
              <a:t>İNCESU BEKİR </a:t>
            </a:r>
            <a:r>
              <a:rPr lang="tr-TR" sz="2800" dirty="0" smtClean="0"/>
              <a:t>YAZGAN </a:t>
            </a:r>
            <a:r>
              <a:rPr lang="tr-TR" sz="2800" dirty="0" smtClean="0"/>
              <a:t>YAŞAR ÇİLSAL MESLEKİ VE TEKNİK ANADOLU LİSESİ’NDE HANGİ ALANLAR VE DALLAR VARDIR?</a:t>
            </a:r>
            <a:endParaRPr lang="tr-TR" sz="2800" dirty="0"/>
          </a:p>
        </p:txBody>
      </p:sp>
    </p:spTree>
    <p:extLst>
      <p:ext uri="{BB962C8B-B14F-4D97-AF65-F5344CB8AC3E}">
        <p14:creationId xmlns:p14="http://schemas.microsoft.com/office/powerpoint/2010/main" val="2730180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p:cNvSpPr txBox="1">
            <a:spLocks/>
          </p:cNvSpPr>
          <p:nvPr/>
        </p:nvSpPr>
        <p:spPr>
          <a:xfrm>
            <a:off x="682387" y="1583140"/>
            <a:ext cx="10290411" cy="47106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r>
              <a:rPr lang="tr-TR" dirty="0" smtClean="0"/>
              <a:t>Okulumuz </a:t>
            </a:r>
            <a:r>
              <a:rPr lang="tr-TR" dirty="0"/>
              <a:t>sağlık meslek lisesi olması dolayısıyla 9. sınıfa 2020-2021 eğitim öğretim yılı ve sonrasında gelenlerin seçebileceği sadece ‘Sağlık Hizmetleri Alanı’ bulunmaktadır.</a:t>
            </a:r>
            <a:endParaRPr lang="tr-TR" sz="1400" dirty="0"/>
          </a:p>
          <a:p>
            <a:pPr lvl="0"/>
            <a:r>
              <a:rPr lang="tr-TR" dirty="0" smtClean="0"/>
              <a:t>9</a:t>
            </a:r>
            <a:r>
              <a:rPr lang="tr-TR" dirty="0"/>
              <a:t>. sınıfta sağlık hizmetleri alanına yerleşen öğrencilerimiz, 9. sınıf yıl sonu ortalamaları ve tercih ettikleri dal seçimlerine göre 10. sınıf </a:t>
            </a:r>
            <a:r>
              <a:rPr lang="tr-TR" dirty="0" smtClean="0"/>
              <a:t>itibariyle;  </a:t>
            </a:r>
          </a:p>
          <a:p>
            <a:pPr marL="0" lvl="0" indent="0">
              <a:spcBef>
                <a:spcPts val="0"/>
              </a:spcBef>
              <a:buNone/>
            </a:pPr>
            <a:r>
              <a:rPr lang="tr-TR" dirty="0" smtClean="0"/>
              <a:t>     Hemşire </a:t>
            </a:r>
            <a:r>
              <a:rPr lang="tr-TR" dirty="0"/>
              <a:t>Yardımcılığı Dalı(%30)</a:t>
            </a:r>
          </a:p>
          <a:p>
            <a:pPr marL="0" lvl="0" indent="0">
              <a:spcBef>
                <a:spcPts val="0"/>
              </a:spcBef>
              <a:buNone/>
            </a:pPr>
            <a:r>
              <a:rPr lang="tr-TR" dirty="0" smtClean="0"/>
              <a:t>     Ebe </a:t>
            </a:r>
            <a:r>
              <a:rPr lang="tr-TR" dirty="0"/>
              <a:t>Yardımcılığı Dalı(%15) </a:t>
            </a:r>
          </a:p>
          <a:p>
            <a:pPr marL="0" lvl="0" indent="0">
              <a:spcBef>
                <a:spcPts val="0"/>
              </a:spcBef>
              <a:buNone/>
            </a:pPr>
            <a:r>
              <a:rPr lang="tr-TR" dirty="0" smtClean="0"/>
              <a:t>     Sağlık </a:t>
            </a:r>
            <a:r>
              <a:rPr lang="tr-TR" dirty="0"/>
              <a:t>Bakım Teknisyenliği Dalı(%55) </a:t>
            </a:r>
          </a:p>
          <a:p>
            <a:pPr marL="0" lvl="0" indent="0">
              <a:spcBef>
                <a:spcPts val="0"/>
              </a:spcBef>
              <a:buNone/>
            </a:pPr>
            <a:r>
              <a:rPr lang="tr-TR" dirty="0" smtClean="0"/>
              <a:t>     olmak </a:t>
            </a:r>
            <a:r>
              <a:rPr lang="tr-TR" dirty="0"/>
              <a:t>üzere üç dala ayrılmaktadır</a:t>
            </a:r>
            <a:r>
              <a:rPr lang="tr-TR" dirty="0" smtClean="0"/>
              <a:t>.</a:t>
            </a:r>
          </a:p>
          <a:p>
            <a:pPr marL="0" indent="0">
              <a:buNone/>
            </a:pPr>
            <a:r>
              <a:rPr lang="tr-TR" dirty="0" smtClean="0"/>
              <a:t>9</a:t>
            </a:r>
            <a:r>
              <a:rPr lang="tr-TR" dirty="0"/>
              <a:t>. Sınıf öğrencilerimizden erkek öğrenciler 2 tercih(hemşire yardımcılığı dalı ve sağlık bakım teknisyenliği dalı) tercih edebilirken Kız öğrencilerimiz 3 dalı da tercih edebilmektedirler. Dallara yerleştirme öğrenci tercihi ve 9. sınıf yıl sonu ortalama üstünlüğüne göre yapılmaktadır. Dalların yanındaki oranlara göre dala yerleşecek öğrenci sayıları belirlenmektedir</a:t>
            </a:r>
          </a:p>
        </p:txBody>
      </p:sp>
    </p:spTree>
    <p:extLst>
      <p:ext uri="{BB962C8B-B14F-4D97-AF65-F5344CB8AC3E}">
        <p14:creationId xmlns:p14="http://schemas.microsoft.com/office/powerpoint/2010/main" val="2589639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1173706"/>
            <a:ext cx="9404723" cy="679541"/>
          </a:xfrm>
        </p:spPr>
        <p:txBody>
          <a:bodyPr/>
          <a:lstStyle/>
          <a:p>
            <a:r>
              <a:rPr lang="tr-TR" dirty="0"/>
              <a:t>Ebe Yardımcılığı Dalında; </a:t>
            </a:r>
          </a:p>
        </p:txBody>
      </p:sp>
      <p:sp>
        <p:nvSpPr>
          <p:cNvPr id="3" name="İçerik Yer Tutucusu 2"/>
          <p:cNvSpPr>
            <a:spLocks noGrp="1"/>
          </p:cNvSpPr>
          <p:nvPr>
            <p:ph idx="1"/>
          </p:nvPr>
        </p:nvSpPr>
        <p:spPr>
          <a:xfrm>
            <a:off x="646111" y="2052918"/>
            <a:ext cx="10995429" cy="4634485"/>
          </a:xfrm>
        </p:spPr>
        <p:txBody>
          <a:bodyPr>
            <a:noAutofit/>
          </a:bodyPr>
          <a:lstStyle/>
          <a:p>
            <a:r>
              <a:rPr lang="tr-TR" sz="1600" dirty="0" smtClean="0"/>
              <a:t>İş sağlığı </a:t>
            </a:r>
            <a:r>
              <a:rPr lang="tr-TR" sz="1600" dirty="0"/>
              <a:t>ve güvenliği tedbirlerini alarak aseptik uygulamalar temel ilk yardım, hasta/yaralı taşıma ve kişisel bakım uygulamalarını yapma, </a:t>
            </a:r>
            <a:endParaRPr lang="tr-TR" sz="1600" dirty="0" smtClean="0"/>
          </a:p>
          <a:p>
            <a:r>
              <a:rPr lang="tr-TR" sz="1600" dirty="0" smtClean="0"/>
              <a:t>Kişinin </a:t>
            </a:r>
            <a:r>
              <a:rPr lang="tr-TR" sz="1600" dirty="0"/>
              <a:t>durumuna uygun beslenme ve beslenme ilkelerini açıklama, </a:t>
            </a:r>
            <a:endParaRPr lang="tr-TR" sz="1600" dirty="0" smtClean="0"/>
          </a:p>
          <a:p>
            <a:r>
              <a:rPr lang="tr-TR" sz="1600" dirty="0" smtClean="0"/>
              <a:t>Sağlık </a:t>
            </a:r>
            <a:r>
              <a:rPr lang="tr-TR" sz="1600" dirty="0"/>
              <a:t>hizmetlerinde; kişiler, toplumsal gruplar, hasta, hasta yakını ve engelli bireylerle etkili iletişim kurma ve sağlık bakanlığı mevzuatına göre sağlık hizmetleri personel yönetimi, mesleki mevzuat ve </a:t>
            </a:r>
            <a:r>
              <a:rPr lang="tr-TR" sz="1600" dirty="0" err="1"/>
              <a:t>mobbing</a:t>
            </a:r>
            <a:r>
              <a:rPr lang="tr-TR" sz="1600" dirty="0"/>
              <a:t> uygulamalarını açıklama, </a:t>
            </a:r>
            <a:endParaRPr lang="tr-TR" sz="1600" dirty="0" smtClean="0"/>
          </a:p>
          <a:p>
            <a:r>
              <a:rPr lang="tr-TR" sz="1600" dirty="0" smtClean="0"/>
              <a:t>İş sağlığı </a:t>
            </a:r>
            <a:r>
              <a:rPr lang="tr-TR" sz="1600" dirty="0"/>
              <a:t>ve güvenliği tedbirleri doğrultusunda enfeksiyon hastalıklarından korunmak için enfeksiyon etkenleri ve bulaşma yollarını ayırt ederek enfeksiyon kontrol önlemlerini alma, </a:t>
            </a:r>
            <a:endParaRPr lang="tr-TR" sz="1600" dirty="0" smtClean="0"/>
          </a:p>
          <a:p>
            <a:r>
              <a:rPr lang="tr-TR" sz="1600" dirty="0" smtClean="0"/>
              <a:t>İş sağlığı </a:t>
            </a:r>
            <a:r>
              <a:rPr lang="tr-TR" sz="1600" dirty="0"/>
              <a:t>ve güvenliği tedbirlerini alarak kadın doğum, kadın hastalıkları ve aile planlaması, </a:t>
            </a:r>
            <a:r>
              <a:rPr lang="tr-TR" sz="1600" dirty="0" err="1"/>
              <a:t>yenidoğanve</a:t>
            </a:r>
            <a:r>
              <a:rPr lang="tr-TR" sz="1600" dirty="0"/>
              <a:t> çocuk sağlığı ile ilgili uygulamalarda ebe/hemşireye yardım etme, </a:t>
            </a:r>
            <a:endParaRPr lang="tr-TR" sz="1600" dirty="0" smtClean="0"/>
          </a:p>
          <a:p>
            <a:r>
              <a:rPr lang="tr-TR" sz="1600" dirty="0" smtClean="0"/>
              <a:t>Sistemlere </a:t>
            </a:r>
            <a:r>
              <a:rPr lang="tr-TR" sz="1600" dirty="0"/>
              <a:t>göre hastalıkları ayırt etme, </a:t>
            </a:r>
            <a:endParaRPr lang="tr-TR" sz="1600" dirty="0" smtClean="0"/>
          </a:p>
          <a:p>
            <a:r>
              <a:rPr lang="tr-TR" sz="1600" dirty="0" smtClean="0"/>
              <a:t>Psikoloji </a:t>
            </a:r>
            <a:r>
              <a:rPr lang="tr-TR" sz="1600" dirty="0"/>
              <a:t>temel kavramlarını açıklama, afet ve travmalarda psikolojik destek sağlama, </a:t>
            </a:r>
            <a:endParaRPr lang="tr-TR" sz="1600" dirty="0" smtClean="0"/>
          </a:p>
          <a:p>
            <a:r>
              <a:rPr lang="tr-TR" sz="1600" dirty="0" smtClean="0"/>
              <a:t>Farmakoloji </a:t>
            </a:r>
            <a:r>
              <a:rPr lang="tr-TR" sz="1600" dirty="0"/>
              <a:t>ile ilgili temel kavramları, ilaçların </a:t>
            </a:r>
            <a:r>
              <a:rPr lang="tr-TR" sz="1600" dirty="0" err="1"/>
              <a:t>farmasötikşekillerini</a:t>
            </a:r>
            <a:r>
              <a:rPr lang="tr-TR" sz="1600" dirty="0"/>
              <a:t>, </a:t>
            </a:r>
            <a:r>
              <a:rPr lang="tr-TR" sz="1600" dirty="0" err="1"/>
              <a:t>verilişyollarını</a:t>
            </a:r>
            <a:r>
              <a:rPr lang="tr-TR" sz="1600" dirty="0"/>
              <a:t>, sistemlere etkili ilaçları ve </a:t>
            </a:r>
            <a:r>
              <a:rPr lang="tr-TR" sz="1600" dirty="0" err="1"/>
              <a:t>kemoterapötik</a:t>
            </a:r>
            <a:r>
              <a:rPr lang="tr-TR" sz="1600" dirty="0"/>
              <a:t> ilaçları ayırt etme </a:t>
            </a:r>
            <a:r>
              <a:rPr lang="tr-TR" sz="1600" dirty="0" smtClean="0"/>
              <a:t>ile </a:t>
            </a:r>
            <a:r>
              <a:rPr lang="tr-TR" sz="1600" dirty="0"/>
              <a:t>ilgili bilgi, beceri ve yetkinliklerin kazandırılması amaçlanmaktadır.</a:t>
            </a:r>
          </a:p>
        </p:txBody>
      </p:sp>
    </p:spTree>
    <p:extLst>
      <p:ext uri="{BB962C8B-B14F-4D97-AF65-F5344CB8AC3E}">
        <p14:creationId xmlns:p14="http://schemas.microsoft.com/office/powerpoint/2010/main" val="3391899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1132764"/>
            <a:ext cx="9404723" cy="720484"/>
          </a:xfrm>
        </p:spPr>
        <p:txBody>
          <a:bodyPr/>
          <a:lstStyle/>
          <a:p>
            <a:r>
              <a:rPr lang="tr-TR" dirty="0"/>
              <a:t>Hemşire Yardımcılığı Dalında; </a:t>
            </a:r>
          </a:p>
        </p:txBody>
      </p:sp>
      <p:sp>
        <p:nvSpPr>
          <p:cNvPr id="3" name="İçerik Yer Tutucusu 2"/>
          <p:cNvSpPr>
            <a:spLocks noGrp="1"/>
          </p:cNvSpPr>
          <p:nvPr>
            <p:ph idx="1"/>
          </p:nvPr>
        </p:nvSpPr>
        <p:spPr>
          <a:xfrm>
            <a:off x="646112" y="2052918"/>
            <a:ext cx="10681530" cy="4388825"/>
          </a:xfrm>
        </p:spPr>
        <p:txBody>
          <a:bodyPr>
            <a:normAutofit fontScale="77500" lnSpcReduction="20000"/>
          </a:bodyPr>
          <a:lstStyle/>
          <a:p>
            <a:r>
              <a:rPr lang="tr-TR" dirty="0" smtClean="0"/>
              <a:t>İş sağlığı </a:t>
            </a:r>
            <a:r>
              <a:rPr lang="tr-TR" dirty="0"/>
              <a:t>ve güvenliği tedbirlerini alarak aseptik uygulamalar temel ilk yardım, hasta/yaralı taşıma ve kişisel bakım uygulamalarını yapma, </a:t>
            </a:r>
            <a:endParaRPr lang="tr-TR" dirty="0" smtClean="0"/>
          </a:p>
          <a:p>
            <a:r>
              <a:rPr lang="tr-TR" dirty="0" smtClean="0"/>
              <a:t>Kişinin </a:t>
            </a:r>
            <a:r>
              <a:rPr lang="tr-TR" dirty="0"/>
              <a:t>durumuna uygun beslenme ve beslenme ilkelerini açıklama, </a:t>
            </a:r>
            <a:endParaRPr lang="tr-TR" dirty="0" smtClean="0"/>
          </a:p>
          <a:p>
            <a:r>
              <a:rPr lang="tr-TR" dirty="0" smtClean="0"/>
              <a:t>Sağlık </a:t>
            </a:r>
            <a:r>
              <a:rPr lang="tr-TR" dirty="0"/>
              <a:t>hizmetlerinde; kişiler, toplumsal gruplar, hasta, hasta yakını ve engelli bireylerle etkili iletişim kurma ve sağlık bakanlığı mevzuatına göre sağlık hizmetleri personel yönetimi, mesleki mevzuat ve </a:t>
            </a:r>
            <a:r>
              <a:rPr lang="tr-TR" dirty="0" err="1"/>
              <a:t>mobbing</a:t>
            </a:r>
            <a:r>
              <a:rPr lang="tr-TR" dirty="0"/>
              <a:t> uygulamalarını açıklama</a:t>
            </a:r>
            <a:r>
              <a:rPr lang="tr-TR" dirty="0" smtClean="0"/>
              <a:t>,</a:t>
            </a:r>
          </a:p>
          <a:p>
            <a:r>
              <a:rPr lang="tr-TR" dirty="0" smtClean="0"/>
              <a:t>İş sağlığı </a:t>
            </a:r>
            <a:r>
              <a:rPr lang="tr-TR" dirty="0"/>
              <a:t>ve güvenliği tedbirleri doğrultusunda enfeksiyon hastalıklarından korunmak için enfeksiyon etkenleri ve bulaşma yollarını ayırt ederek enfeksiyon kontrol önlemlerini alma, </a:t>
            </a:r>
            <a:endParaRPr lang="tr-TR" dirty="0" smtClean="0"/>
          </a:p>
          <a:p>
            <a:r>
              <a:rPr lang="tr-TR" dirty="0" smtClean="0"/>
              <a:t>İş sağlığı </a:t>
            </a:r>
            <a:r>
              <a:rPr lang="tr-TR" dirty="0"/>
              <a:t>ve güvenliği tedbirlerini alarak ameliyathane, </a:t>
            </a:r>
            <a:r>
              <a:rPr lang="tr-TR" dirty="0" err="1" smtClean="0"/>
              <a:t>reanimasyon</a:t>
            </a:r>
            <a:r>
              <a:rPr lang="tr-TR" dirty="0" smtClean="0"/>
              <a:t> ve </a:t>
            </a:r>
            <a:r>
              <a:rPr lang="tr-TR" dirty="0"/>
              <a:t>yoğun bakım ünitelerinin hazırlanmasında, özel tanı ve tedavi amaçlı ünitelerde, diyaliz, yanık, transplantasyon ünitelerinde yapılan uygulamalar ile diğer teşhis ve tedavi uygulamalarında sağlık profesyoneline yardım etme, </a:t>
            </a:r>
            <a:endParaRPr lang="tr-TR" dirty="0" smtClean="0"/>
          </a:p>
          <a:p>
            <a:r>
              <a:rPr lang="tr-TR" dirty="0" smtClean="0"/>
              <a:t>Sistemlere </a:t>
            </a:r>
            <a:r>
              <a:rPr lang="tr-TR" dirty="0"/>
              <a:t>göre hastalıkları ayırt etme, </a:t>
            </a:r>
            <a:endParaRPr lang="tr-TR" dirty="0" smtClean="0"/>
          </a:p>
          <a:p>
            <a:r>
              <a:rPr lang="tr-TR" dirty="0" smtClean="0"/>
              <a:t>Psikoloji </a:t>
            </a:r>
            <a:r>
              <a:rPr lang="tr-TR" dirty="0"/>
              <a:t>temel kavramlarını açıklama, afet ve travmalarda psikolojik destek sağlama, </a:t>
            </a:r>
            <a:endParaRPr lang="tr-TR" dirty="0" smtClean="0"/>
          </a:p>
          <a:p>
            <a:r>
              <a:rPr lang="tr-TR" dirty="0" smtClean="0"/>
              <a:t>Farmakoloji </a:t>
            </a:r>
            <a:r>
              <a:rPr lang="tr-TR" dirty="0"/>
              <a:t>ile ilgili temel kavramları, ilaçların </a:t>
            </a:r>
            <a:r>
              <a:rPr lang="tr-TR" dirty="0" err="1" smtClean="0"/>
              <a:t>farmasötik</a:t>
            </a:r>
            <a:r>
              <a:rPr lang="tr-TR" dirty="0" smtClean="0"/>
              <a:t> şekillerini</a:t>
            </a:r>
            <a:r>
              <a:rPr lang="tr-TR" dirty="0"/>
              <a:t>, </a:t>
            </a:r>
            <a:r>
              <a:rPr lang="tr-TR" dirty="0" smtClean="0"/>
              <a:t>veriliş yollarını</a:t>
            </a:r>
            <a:r>
              <a:rPr lang="tr-TR" dirty="0"/>
              <a:t>, sistemlere etkili ilaçları ve </a:t>
            </a:r>
            <a:r>
              <a:rPr lang="tr-TR" dirty="0" err="1"/>
              <a:t>kemoterapötik</a:t>
            </a:r>
            <a:r>
              <a:rPr lang="tr-TR" dirty="0"/>
              <a:t> ilaçları ayırt etme </a:t>
            </a:r>
            <a:r>
              <a:rPr lang="tr-TR" dirty="0" smtClean="0"/>
              <a:t>ile </a:t>
            </a:r>
            <a:r>
              <a:rPr lang="tr-TR" dirty="0"/>
              <a:t>ilgili bilgi, beceri ve yetkinliklerin kazandırılması amaçlanmaktadır.</a:t>
            </a:r>
          </a:p>
        </p:txBody>
      </p:sp>
    </p:spTree>
    <p:extLst>
      <p:ext uri="{BB962C8B-B14F-4D97-AF65-F5344CB8AC3E}">
        <p14:creationId xmlns:p14="http://schemas.microsoft.com/office/powerpoint/2010/main" val="68085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1119116"/>
            <a:ext cx="9404723" cy="734132"/>
          </a:xfrm>
        </p:spPr>
        <p:txBody>
          <a:bodyPr/>
          <a:lstStyle/>
          <a:p>
            <a:r>
              <a:rPr lang="tr-TR" dirty="0" smtClean="0"/>
              <a:t>Sağlık Bakım Teknisyenliği Dalında</a:t>
            </a:r>
            <a:endParaRPr lang="tr-TR" dirty="0"/>
          </a:p>
        </p:txBody>
      </p:sp>
      <p:sp>
        <p:nvSpPr>
          <p:cNvPr id="3" name="İçerik Yer Tutucusu 2"/>
          <p:cNvSpPr>
            <a:spLocks noGrp="1"/>
          </p:cNvSpPr>
          <p:nvPr>
            <p:ph idx="1"/>
          </p:nvPr>
        </p:nvSpPr>
        <p:spPr>
          <a:xfrm>
            <a:off x="646112" y="2052918"/>
            <a:ext cx="10831656" cy="4195481"/>
          </a:xfrm>
        </p:spPr>
        <p:txBody>
          <a:bodyPr>
            <a:normAutofit fontScale="77500" lnSpcReduction="20000"/>
          </a:bodyPr>
          <a:lstStyle/>
          <a:p>
            <a:r>
              <a:rPr lang="tr-TR" dirty="0" smtClean="0"/>
              <a:t>Sağlık Bakım Teknisyenliği ve </a:t>
            </a:r>
            <a:r>
              <a:rPr lang="tr-TR" dirty="0"/>
              <a:t>güvenliği tedbirlerini alarak aseptik </a:t>
            </a:r>
            <a:r>
              <a:rPr lang="tr-TR" dirty="0" smtClean="0"/>
              <a:t>uygulamalar, temel </a:t>
            </a:r>
            <a:r>
              <a:rPr lang="tr-TR" dirty="0"/>
              <a:t>ilk yardım, hasta/yaralı </a:t>
            </a:r>
            <a:r>
              <a:rPr lang="tr-TR" dirty="0" smtClean="0"/>
              <a:t>taşıma </a:t>
            </a:r>
            <a:r>
              <a:rPr lang="tr-TR" dirty="0"/>
              <a:t>ve kişisel bakım uygulamalarını yapma, </a:t>
            </a:r>
            <a:endParaRPr lang="tr-TR" dirty="0" smtClean="0"/>
          </a:p>
          <a:p>
            <a:r>
              <a:rPr lang="tr-TR" dirty="0" smtClean="0"/>
              <a:t>Kişinin </a:t>
            </a:r>
            <a:r>
              <a:rPr lang="tr-TR" dirty="0"/>
              <a:t>durumuna uygun beslenme ve beslenme ilkelerini açıklama</a:t>
            </a:r>
            <a:r>
              <a:rPr lang="tr-TR" dirty="0" smtClean="0"/>
              <a:t>,</a:t>
            </a:r>
          </a:p>
          <a:p>
            <a:r>
              <a:rPr lang="tr-TR" dirty="0" smtClean="0"/>
              <a:t>Sağlık </a:t>
            </a:r>
            <a:r>
              <a:rPr lang="tr-TR" dirty="0"/>
              <a:t>hizmetlerinde; kişiler, toplumsal gruplar, hasta, hasta yakını ve engelli bireylerle etkili iletişim kurma ve sağlık bakanlığı mevzuatına </a:t>
            </a:r>
            <a:r>
              <a:rPr lang="tr-TR" dirty="0" smtClean="0"/>
              <a:t>göre </a:t>
            </a:r>
            <a:r>
              <a:rPr lang="tr-TR" dirty="0"/>
              <a:t>sağlık hizmetleri personel yönetimi, mesleki mevzuat ve </a:t>
            </a:r>
            <a:r>
              <a:rPr lang="tr-TR" dirty="0" err="1"/>
              <a:t>mobbing</a:t>
            </a:r>
            <a:r>
              <a:rPr lang="tr-TR" dirty="0"/>
              <a:t> uygulamalarını açıklama, </a:t>
            </a:r>
            <a:endParaRPr lang="tr-TR" dirty="0" smtClean="0"/>
          </a:p>
          <a:p>
            <a:r>
              <a:rPr lang="tr-TR" dirty="0" smtClean="0"/>
              <a:t>İş sağlığı </a:t>
            </a:r>
            <a:r>
              <a:rPr lang="tr-TR" dirty="0"/>
              <a:t>ve güvenliği tedbirleri doğrultusunda enfeksiyon hastalıklarından korunmak için enfeksiyon etkenleri ve bulaşma yollarını ayırt ederek enfeksiyon kontrol önlemlerini alma, </a:t>
            </a:r>
            <a:endParaRPr lang="tr-TR" dirty="0" smtClean="0"/>
          </a:p>
          <a:p>
            <a:r>
              <a:rPr lang="tr-TR" dirty="0" smtClean="0"/>
              <a:t>İş sağlığı </a:t>
            </a:r>
            <a:r>
              <a:rPr lang="tr-TR" dirty="0"/>
              <a:t>ve güvenliği tedbirlerini alarak klinik laboratuvar çalışmalarında, mikrobiyoloji, biyokimya, hematoloji, patoloji, radyoloji, ameliyathane, </a:t>
            </a:r>
            <a:r>
              <a:rPr lang="tr-TR" dirty="0" err="1" smtClean="0"/>
              <a:t>reanimasyon</a:t>
            </a:r>
            <a:r>
              <a:rPr lang="tr-TR" dirty="0" smtClean="0"/>
              <a:t> ünitelerinde</a:t>
            </a:r>
            <a:r>
              <a:rPr lang="tr-TR" dirty="0"/>
              <a:t>, anestezi ve </a:t>
            </a:r>
            <a:r>
              <a:rPr lang="tr-TR" dirty="0" err="1" smtClean="0"/>
              <a:t>reanimasyon</a:t>
            </a:r>
            <a:r>
              <a:rPr lang="tr-TR" dirty="0" smtClean="0"/>
              <a:t> uygulamalarında</a:t>
            </a:r>
            <a:r>
              <a:rPr lang="tr-TR" dirty="0"/>
              <a:t>, tanı ve tedavi amaçlı işlemlerde sağlık profesyoneline yardım etme, </a:t>
            </a:r>
            <a:endParaRPr lang="tr-TR" dirty="0" smtClean="0"/>
          </a:p>
          <a:p>
            <a:r>
              <a:rPr lang="tr-TR" dirty="0" smtClean="0"/>
              <a:t>Sistemlere </a:t>
            </a:r>
            <a:r>
              <a:rPr lang="tr-TR" dirty="0"/>
              <a:t>göre hastalıkları ayırt etme, </a:t>
            </a:r>
          </a:p>
          <a:p>
            <a:r>
              <a:rPr lang="tr-TR" dirty="0" smtClean="0"/>
              <a:t>Psikoloji </a:t>
            </a:r>
            <a:r>
              <a:rPr lang="tr-TR" dirty="0"/>
              <a:t>temel kavramlarını açıklama, afet ve travmalarda psikolojik destek sağlama, </a:t>
            </a:r>
          </a:p>
          <a:p>
            <a:r>
              <a:rPr lang="tr-TR" dirty="0" smtClean="0"/>
              <a:t>Farmakoloji </a:t>
            </a:r>
            <a:r>
              <a:rPr lang="tr-TR" dirty="0"/>
              <a:t>ile ilgili temel kavramları, ilaçların </a:t>
            </a:r>
            <a:r>
              <a:rPr lang="tr-TR" dirty="0" err="1" smtClean="0"/>
              <a:t>farmasötik</a:t>
            </a:r>
            <a:r>
              <a:rPr lang="tr-TR" dirty="0" smtClean="0"/>
              <a:t> şekillerini</a:t>
            </a:r>
            <a:r>
              <a:rPr lang="tr-TR" dirty="0"/>
              <a:t>, </a:t>
            </a:r>
            <a:r>
              <a:rPr lang="tr-TR" dirty="0" smtClean="0"/>
              <a:t>veriliş yollarını</a:t>
            </a:r>
            <a:r>
              <a:rPr lang="tr-TR" dirty="0"/>
              <a:t>, sistemlere etkili ilaçları ve </a:t>
            </a:r>
            <a:r>
              <a:rPr lang="tr-TR" dirty="0" err="1"/>
              <a:t>kemoterapötik</a:t>
            </a:r>
            <a:r>
              <a:rPr lang="tr-TR" dirty="0"/>
              <a:t> ilaçları ayırt etme </a:t>
            </a:r>
            <a:r>
              <a:rPr lang="tr-TR" dirty="0" smtClean="0"/>
              <a:t>ile </a:t>
            </a:r>
            <a:r>
              <a:rPr lang="tr-TR" dirty="0"/>
              <a:t>ilgili bilgi, beceri ve yetkinliklerin kazandırılması amaçlanmaktadır</a:t>
            </a:r>
          </a:p>
        </p:txBody>
      </p:sp>
    </p:spTree>
    <p:extLst>
      <p:ext uri="{BB962C8B-B14F-4D97-AF65-F5344CB8AC3E}">
        <p14:creationId xmlns:p14="http://schemas.microsoft.com/office/powerpoint/2010/main" val="1684816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1173713"/>
            <a:ext cx="10231155" cy="1157212"/>
          </a:xfrm>
        </p:spPr>
        <p:txBody>
          <a:bodyPr/>
          <a:lstStyle/>
          <a:p>
            <a:r>
              <a:rPr lang="tr-TR" sz="3600" dirty="0"/>
              <a:t>Okulumuzdaki Dallarda Öğrencilerimiz Hangi Dersleri Kaç Saat Görecekler?</a:t>
            </a:r>
          </a:p>
        </p:txBody>
      </p:sp>
      <p:sp>
        <p:nvSpPr>
          <p:cNvPr id="3" name="İçerik Yer Tutucusu 2"/>
          <p:cNvSpPr>
            <a:spLocks noGrp="1"/>
          </p:cNvSpPr>
          <p:nvPr>
            <p:ph idx="1"/>
          </p:nvPr>
        </p:nvSpPr>
        <p:spPr>
          <a:xfrm>
            <a:off x="646111" y="2503302"/>
            <a:ext cx="10231155" cy="3105928"/>
          </a:xfrm>
        </p:spPr>
        <p:txBody>
          <a:bodyPr/>
          <a:lstStyle/>
          <a:p>
            <a:r>
              <a:rPr lang="tr-TR" dirty="0"/>
              <a:t>Öğrencilerimiz 9. sınıf sonunda dal tercihi yapıp 10 sınıfta dallara ayrılıyor olsa da ilerleyen slaytlarda görüleceği üzere 10. sınıfta görecekleri dersler aynı derlerdir. </a:t>
            </a:r>
            <a:endParaRPr lang="tr-TR" dirty="0" smtClean="0"/>
          </a:p>
          <a:p>
            <a:r>
              <a:rPr lang="tr-TR" dirty="0" smtClean="0"/>
              <a:t>* </a:t>
            </a:r>
            <a:r>
              <a:rPr lang="tr-TR" dirty="0"/>
              <a:t>işareti olan dersler öğrencilerimizin gördükleri yıllar itibariyle yıl sonu başarı notu ile başarılı sayılamayacak dersler olup, * işareti olan dersleri mutlaka 50 ve üzeri olması gerekmektedir. 50 altında olduğunda o dersi sorumlu geçmektedirler. </a:t>
            </a:r>
            <a:endParaRPr lang="tr-TR" dirty="0" smtClean="0"/>
          </a:p>
          <a:p>
            <a:pPr marL="0" indent="0">
              <a:spcBef>
                <a:spcPts val="0"/>
              </a:spcBef>
              <a:buNone/>
            </a:pPr>
            <a:r>
              <a:rPr lang="tr-TR" dirty="0"/>
              <a:t> </a:t>
            </a:r>
            <a:r>
              <a:rPr lang="tr-TR" dirty="0" smtClean="0"/>
              <a:t>    Örneğin</a:t>
            </a:r>
            <a:r>
              <a:rPr lang="tr-TR" dirty="0"/>
              <a:t>; 9. sınıfta Türk Dili ve Edebiyatı dersi ile Temel </a:t>
            </a:r>
            <a:r>
              <a:rPr lang="tr-TR" dirty="0" smtClean="0"/>
              <a:t>Mesleki</a:t>
            </a:r>
          </a:p>
          <a:p>
            <a:pPr marL="0" indent="0">
              <a:spcBef>
                <a:spcPts val="0"/>
              </a:spcBef>
              <a:buNone/>
            </a:pPr>
            <a:r>
              <a:rPr lang="tr-TR" dirty="0" smtClean="0"/>
              <a:t>     Uygulamalar </a:t>
            </a:r>
            <a:r>
              <a:rPr lang="tr-TR" dirty="0"/>
              <a:t>Dersi mutlaka 50 ve üzeri olmalıdır</a:t>
            </a:r>
          </a:p>
        </p:txBody>
      </p:sp>
    </p:spTree>
    <p:extLst>
      <p:ext uri="{BB962C8B-B14F-4D97-AF65-F5344CB8AC3E}">
        <p14:creationId xmlns:p14="http://schemas.microsoft.com/office/powerpoint/2010/main" val="4117281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grpSp>
        <p:nvGrpSpPr>
          <p:cNvPr id="4" name="object 2"/>
          <p:cNvGrpSpPr/>
          <p:nvPr/>
        </p:nvGrpSpPr>
        <p:grpSpPr>
          <a:xfrm>
            <a:off x="-586853" y="-95534"/>
            <a:ext cx="13647760" cy="6953533"/>
            <a:chOff x="-586853" y="-95534"/>
            <a:chExt cx="13647760" cy="6953533"/>
          </a:xfrm>
        </p:grpSpPr>
        <p:sp>
          <p:nvSpPr>
            <p:cNvPr id="5" name="object 3"/>
            <p:cNvSpPr/>
            <p:nvPr/>
          </p:nvSpPr>
          <p:spPr>
            <a:xfrm>
              <a:off x="0" y="714756"/>
              <a:ext cx="1592580" cy="508000"/>
            </a:xfrm>
            <a:custGeom>
              <a:avLst/>
              <a:gdLst/>
              <a:ahLst/>
              <a:cxnLst/>
              <a:rect l="l" t="t" r="r" b="b"/>
              <a:pathLst>
                <a:path w="1592580" h="508000">
                  <a:moveTo>
                    <a:pt x="0" y="0"/>
                  </a:moveTo>
                  <a:lnTo>
                    <a:pt x="0" y="503948"/>
                  </a:lnTo>
                  <a:lnTo>
                    <a:pt x="1245844" y="507491"/>
                  </a:lnTo>
                  <a:lnTo>
                    <a:pt x="1346200" y="507491"/>
                  </a:lnTo>
                  <a:lnTo>
                    <a:pt x="1350899" y="502665"/>
                  </a:lnTo>
                  <a:lnTo>
                    <a:pt x="1352423" y="501141"/>
                  </a:lnTo>
                  <a:lnTo>
                    <a:pt x="1354328" y="499617"/>
                  </a:lnTo>
                  <a:lnTo>
                    <a:pt x="1355852" y="497966"/>
                  </a:lnTo>
                  <a:lnTo>
                    <a:pt x="1584960" y="268858"/>
                  </a:lnTo>
                  <a:lnTo>
                    <a:pt x="1590246" y="261714"/>
                  </a:lnTo>
                  <a:lnTo>
                    <a:pt x="1592008" y="254571"/>
                  </a:lnTo>
                  <a:lnTo>
                    <a:pt x="1590246" y="247427"/>
                  </a:lnTo>
                  <a:lnTo>
                    <a:pt x="1584960" y="240283"/>
                  </a:lnTo>
                  <a:lnTo>
                    <a:pt x="1355852" y="11302"/>
                  </a:lnTo>
                  <a:lnTo>
                    <a:pt x="1350899" y="11302"/>
                  </a:lnTo>
                  <a:lnTo>
                    <a:pt x="1350899" y="6476"/>
                  </a:lnTo>
                  <a:lnTo>
                    <a:pt x="1346200" y="6476"/>
                  </a:lnTo>
                  <a:lnTo>
                    <a:pt x="1341374" y="1777"/>
                  </a:lnTo>
                  <a:lnTo>
                    <a:pt x="1245844" y="1777"/>
                  </a:lnTo>
                  <a:lnTo>
                    <a:pt x="0" y="0"/>
                  </a:lnTo>
                  <a:close/>
                </a:path>
              </a:pathLst>
            </a:custGeom>
            <a:solidFill>
              <a:srgbClr val="A42F0F"/>
            </a:solidFill>
          </p:spPr>
          <p:txBody>
            <a:bodyPr wrap="square" lIns="0" tIns="0" rIns="0" bIns="0" rtlCol="0"/>
            <a:lstStyle/>
            <a:p>
              <a:endParaRPr/>
            </a:p>
          </p:txBody>
        </p:sp>
        <p:pic>
          <p:nvPicPr>
            <p:cNvPr id="6" name="object 4"/>
            <p:cNvPicPr/>
            <p:nvPr/>
          </p:nvPicPr>
          <p:blipFill>
            <a:blip r:embed="rId2" cstate="print"/>
            <a:stretch>
              <a:fillRect/>
            </a:stretch>
          </p:blipFill>
          <p:spPr>
            <a:xfrm>
              <a:off x="-586853" y="-95534"/>
              <a:ext cx="13647760" cy="6953533"/>
            </a:xfrm>
            <a:prstGeom prst="rect">
              <a:avLst/>
            </a:prstGeom>
          </p:spPr>
        </p:pic>
      </p:grpSp>
    </p:spTree>
    <p:extLst>
      <p:ext uri="{BB962C8B-B14F-4D97-AF65-F5344CB8AC3E}">
        <p14:creationId xmlns:p14="http://schemas.microsoft.com/office/powerpoint/2010/main" val="34030537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143</TotalTime>
  <Words>1799</Words>
  <Application>Microsoft Office PowerPoint</Application>
  <PresentationFormat>Geniş ekran</PresentationFormat>
  <Paragraphs>139</Paragraphs>
  <Slides>18</Slides>
  <Notes>1</Notes>
  <HiddenSlides>0</HiddenSlides>
  <MMClips>1</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18</vt:i4>
      </vt:variant>
    </vt:vector>
  </HeadingPairs>
  <TitlesOfParts>
    <vt:vector size="25" baseType="lpstr">
      <vt:lpstr>Arial</vt:lpstr>
      <vt:lpstr>Arial MT</vt:lpstr>
      <vt:lpstr>Calibri</vt:lpstr>
      <vt:lpstr>Century Gothic</vt:lpstr>
      <vt:lpstr>Times New Roman</vt:lpstr>
      <vt:lpstr>Wingdings 3</vt:lpstr>
      <vt:lpstr>İyon</vt:lpstr>
      <vt:lpstr>İNCESU BEKİR YAZGAN YAŞAR ÇİLSAL MESLEKİ VE TEKNİK ANADOLU LİSESİ  ALAN VE DAL SEÇİMİ BİLGİLENDİRME SUNUMU</vt:lpstr>
      <vt:lpstr>2020-2021 EĞİTİM ÖĞRETİM YILI ÖĞRETİME BAŞLAYAN ÖĞRENCİLER</vt:lpstr>
      <vt:lpstr>PowerPoint Sunusu</vt:lpstr>
      <vt:lpstr>PowerPoint Sunusu</vt:lpstr>
      <vt:lpstr>Ebe Yardımcılığı Dalında; </vt:lpstr>
      <vt:lpstr>Hemşire Yardımcılığı Dalında; </vt:lpstr>
      <vt:lpstr>Sağlık Bakım Teknisyenliği Dalında</vt:lpstr>
      <vt:lpstr>Okulumuzdaki Dallarda Öğrencilerimiz Hangi Dersleri Kaç Saat Görecekler?</vt:lpstr>
      <vt:lpstr>PowerPoint Sunusu</vt:lpstr>
      <vt:lpstr>PowerPoint Sunusu</vt:lpstr>
      <vt:lpstr>PowerPoint Sunusu</vt:lpstr>
      <vt:lpstr>11. Sınıfta Okutulan Dersler Nelerdir?</vt:lpstr>
      <vt:lpstr>Önemli;</vt:lpstr>
      <vt:lpstr>BAŞARILMASI ZORUNLU DERLER TABLOSU (Not: Tüm kademelerde Türk Dili ve Edebiyatı dersi de vardır.</vt:lpstr>
      <vt:lpstr>ÇERÇEVE ÖĞRETİM PROGRAMININ UYGULAMA ESASLARI</vt:lpstr>
      <vt:lpstr>ÇERÇEVE ÖĞRETİM PROGRAMININ UYGULAMA ESASLARI DEVAMI</vt:lpstr>
      <vt:lpstr>ÇERÇEVE ÖĞRETİM PROGRAMININ UYGULAMA ESASLARI DEVAMI</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ALAN VE DAL SEÇİMİ BİLGİLENDİRME SUNUMU</dc:title>
  <dc:creator>Lenovo 171</dc:creator>
  <cp:lastModifiedBy>Lenovo 171</cp:lastModifiedBy>
  <cp:revision>23</cp:revision>
  <dcterms:created xsi:type="dcterms:W3CDTF">2021-06-13T08:26:59Z</dcterms:created>
  <dcterms:modified xsi:type="dcterms:W3CDTF">2021-06-14T02:09:49Z</dcterms:modified>
</cp:coreProperties>
</file>